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7" r:id="rId2"/>
    <p:sldId id="377" r:id="rId3"/>
    <p:sldId id="623" r:id="rId4"/>
    <p:sldId id="619" r:id="rId5"/>
    <p:sldId id="624" r:id="rId6"/>
    <p:sldId id="625" r:id="rId7"/>
    <p:sldId id="627" r:id="rId8"/>
    <p:sldId id="628" r:id="rId9"/>
    <p:sldId id="629" r:id="rId10"/>
    <p:sldId id="632" r:id="rId11"/>
    <p:sldId id="633" r:id="rId12"/>
    <p:sldId id="631" r:id="rId13"/>
    <p:sldId id="630" r:id="rId14"/>
    <p:sldId id="649" r:id="rId15"/>
    <p:sldId id="634" r:id="rId16"/>
    <p:sldId id="650" r:id="rId17"/>
    <p:sldId id="637" r:id="rId18"/>
    <p:sldId id="655" r:id="rId19"/>
    <p:sldId id="635" r:id="rId20"/>
    <p:sldId id="636" r:id="rId21"/>
    <p:sldId id="638" r:id="rId22"/>
    <p:sldId id="639" r:id="rId23"/>
    <p:sldId id="640" r:id="rId24"/>
    <p:sldId id="641" r:id="rId25"/>
    <p:sldId id="642" r:id="rId26"/>
    <p:sldId id="653" r:id="rId27"/>
    <p:sldId id="648" r:id="rId28"/>
    <p:sldId id="652" r:id="rId29"/>
    <p:sldId id="651" r:id="rId30"/>
    <p:sldId id="643" r:id="rId31"/>
    <p:sldId id="644" r:id="rId32"/>
    <p:sldId id="646" r:id="rId33"/>
    <p:sldId id="645" r:id="rId34"/>
    <p:sldId id="647" r:id="rId35"/>
    <p:sldId id="665" r:id="rId36"/>
    <p:sldId id="589" r:id="rId37"/>
    <p:sldId id="621" r:id="rId38"/>
    <p:sldId id="654" r:id="rId3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BB59"/>
    <a:srgbClr val="FFCC66"/>
    <a:srgbClr val="C0504D"/>
    <a:srgbClr val="FF3300"/>
    <a:srgbClr val="FFFF99"/>
    <a:srgbClr val="4F81BD"/>
    <a:srgbClr val="003366"/>
    <a:srgbClr val="333399"/>
    <a:srgbClr val="003399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31" autoAdjust="0"/>
    <p:restoredTop sz="88038" autoAdjust="0"/>
  </p:normalViewPr>
  <p:slideViewPr>
    <p:cSldViewPr>
      <p:cViewPr varScale="1">
        <p:scale>
          <a:sx n="66" d="100"/>
          <a:sy n="66" d="100"/>
        </p:scale>
        <p:origin x="48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366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46EEDF-C8A1-483D-AA8F-3FFC3999203F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16E0B4-87F4-456D-9B55-47F00B3244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498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6E0B4-87F4-456D-9B55-47F00B32441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241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6E0B4-87F4-456D-9B55-47F00B32441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9268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6E0B4-87F4-456D-9B55-47F00B32441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8883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6E0B4-87F4-456D-9B55-47F00B32441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8352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6E0B4-87F4-456D-9B55-47F00B32441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7047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6E0B4-87F4-456D-9B55-47F00B32441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774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6E0B4-87F4-456D-9B55-47F00B32441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2107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6E0B4-87F4-456D-9B55-47F00B32441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7682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6E0B4-87F4-456D-9B55-47F00B32441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6711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6E0B4-87F4-456D-9B55-47F00B32441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170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6E0B4-87F4-456D-9B55-47F00B32441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675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6E0B4-87F4-456D-9B55-47F00B32441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6707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6E0B4-87F4-456D-9B55-47F00B32441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9340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6E0B4-87F4-456D-9B55-47F00B32441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7995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6E0B4-87F4-456D-9B55-47F00B32441A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8887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6E0B4-87F4-456D-9B55-47F00B32441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5496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6E0B4-87F4-456D-9B55-47F00B32441A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677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6E0B4-87F4-456D-9B55-47F00B32441A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1687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6E0B4-87F4-456D-9B55-47F00B32441A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9064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6E0B4-87F4-456D-9B55-47F00B32441A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0425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6E0B4-87F4-456D-9B55-47F00B32441A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0537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6E0B4-87F4-456D-9B55-47F00B32441A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837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6E0B4-87F4-456D-9B55-47F00B32441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2630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6E0B4-87F4-456D-9B55-47F00B32441A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7014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6E0B4-87F4-456D-9B55-47F00B32441A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5951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6E0B4-87F4-456D-9B55-47F00B32441A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5375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6E0B4-87F4-456D-9B55-47F00B32441A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010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6E0B4-87F4-456D-9B55-47F00B32441A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8423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6E0B4-87F4-456D-9B55-47F00B32441A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0768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6E0B4-87F4-456D-9B55-47F00B32441A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1779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6E0B4-87F4-456D-9B55-47F00B32441A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177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6E0B4-87F4-456D-9B55-47F00B32441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75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6E0B4-87F4-456D-9B55-47F00B32441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377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6E0B4-87F4-456D-9B55-47F00B32441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185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6E0B4-87F4-456D-9B55-47F00B32441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7195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6E0B4-87F4-456D-9B55-47F00B32441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3820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6E0B4-87F4-456D-9B55-47F00B32441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92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9E296-8E5C-41D6-AA2A-75CEA51D3681}" type="datetimeFigureOut">
              <a:rPr lang="it-IT" smtClean="0"/>
              <a:pPr/>
              <a:t>26/09/24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1FF3D-736E-47FF-850E-0544F58D508A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9E296-8E5C-41D6-AA2A-75CEA51D3681}" type="datetimeFigureOut">
              <a:rPr lang="it-IT" smtClean="0"/>
              <a:pPr/>
              <a:t>26/09/24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1FF3D-736E-47FF-850E-0544F58D508A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9E296-8E5C-41D6-AA2A-75CEA51D3681}" type="datetimeFigureOut">
              <a:rPr lang="it-IT" smtClean="0"/>
              <a:pPr/>
              <a:t>26/09/24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1FF3D-736E-47FF-850E-0544F58D508A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9E296-8E5C-41D6-AA2A-75CEA51D3681}" type="datetimeFigureOut">
              <a:rPr lang="it-IT" smtClean="0"/>
              <a:pPr/>
              <a:t>26/09/24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1FF3D-736E-47FF-850E-0544F58D508A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9E296-8E5C-41D6-AA2A-75CEA51D3681}" type="datetimeFigureOut">
              <a:rPr lang="it-IT" smtClean="0"/>
              <a:pPr/>
              <a:t>26/09/24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1FF3D-736E-47FF-850E-0544F58D508A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9E296-8E5C-41D6-AA2A-75CEA51D3681}" type="datetimeFigureOut">
              <a:rPr lang="it-IT" smtClean="0"/>
              <a:pPr/>
              <a:t>26/09/24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1FF3D-736E-47FF-850E-0544F58D508A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9E296-8E5C-41D6-AA2A-75CEA51D3681}" type="datetimeFigureOut">
              <a:rPr lang="it-IT" smtClean="0"/>
              <a:pPr/>
              <a:t>26/09/24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1FF3D-736E-47FF-850E-0544F58D508A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9E296-8E5C-41D6-AA2A-75CEA51D3681}" type="datetimeFigureOut">
              <a:rPr lang="it-IT" smtClean="0"/>
              <a:pPr/>
              <a:t>26/09/24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1FF3D-736E-47FF-850E-0544F58D508A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9E296-8E5C-41D6-AA2A-75CEA51D3681}" type="datetimeFigureOut">
              <a:rPr lang="it-IT" smtClean="0"/>
              <a:pPr/>
              <a:t>26/09/24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1FF3D-736E-47FF-850E-0544F58D508A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9E296-8E5C-41D6-AA2A-75CEA51D3681}" type="datetimeFigureOut">
              <a:rPr lang="it-IT" smtClean="0"/>
              <a:pPr/>
              <a:t>26/09/24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1FF3D-736E-47FF-850E-0544F58D508A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9E296-8E5C-41D6-AA2A-75CEA51D3681}" type="datetimeFigureOut">
              <a:rPr lang="it-IT" smtClean="0"/>
              <a:pPr/>
              <a:t>26/09/24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1FF3D-736E-47FF-850E-0544F58D508A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9E296-8E5C-41D6-AA2A-75CEA51D3681}" type="datetimeFigureOut">
              <a:rPr lang="it-IT" smtClean="0"/>
              <a:pPr/>
              <a:t>26/09/24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1FF3D-736E-47FF-850E-0544F58D508A}" type="slidenum">
              <a:rPr lang="it-IT" smtClean="0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emf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emf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emf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3.png"/><Relationship Id="rId10" Type="http://schemas.openxmlformats.org/officeDocument/2006/relationships/image" Target="../media/image32.png"/><Relationship Id="rId4" Type="http://schemas.openxmlformats.org/officeDocument/2006/relationships/image" Target="../media/image2.jp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emf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emf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emf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emf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emf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emf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emf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1484627"/>
            <a:ext cx="9144000" cy="1571636"/>
          </a:xfrm>
        </p:spPr>
        <p:txBody>
          <a:bodyPr>
            <a:normAutofit/>
          </a:bodyPr>
          <a:lstStyle/>
          <a:p>
            <a:r>
              <a:rPr lang="en-US" sz="2800" b="1" spc="150" dirty="0">
                <a:solidFill>
                  <a:srgbClr val="003366"/>
                </a:solidFill>
              </a:rPr>
              <a:t>Integrated Climate Change Adaptation (CCA) and Flood Risk management Strategy and Plan for the Drin River Basin</a:t>
            </a:r>
            <a:endParaRPr lang="it-IT" sz="2800" b="1" dirty="0">
              <a:solidFill>
                <a:srgbClr val="003366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575556" y="3308432"/>
            <a:ext cx="7992888" cy="2304256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3366"/>
                </a:solidFill>
              </a:rPr>
              <a:t>Draft </a:t>
            </a:r>
          </a:p>
          <a:p>
            <a:r>
              <a:rPr lang="en-US" sz="3600" b="1" dirty="0">
                <a:solidFill>
                  <a:srgbClr val="003366"/>
                </a:solidFill>
              </a:rPr>
              <a:t>Transboundary FRM Action Plan          Drin River Basin 2025 - 2035</a:t>
            </a:r>
          </a:p>
          <a:p>
            <a:endParaRPr lang="en-US" sz="2400" b="1" dirty="0">
              <a:solidFill>
                <a:srgbClr val="003366"/>
              </a:solidFill>
            </a:endParaRPr>
          </a:p>
          <a:p>
            <a:r>
              <a:rPr lang="en-US" sz="2400" b="1" dirty="0">
                <a:solidFill>
                  <a:srgbClr val="003366"/>
                </a:solidFill>
              </a:rPr>
              <a:t>Sept. 2024</a:t>
            </a:r>
            <a:endParaRPr lang="en-US" sz="2400" dirty="0">
              <a:solidFill>
                <a:srgbClr val="003366"/>
              </a:solidFill>
            </a:endParaRPr>
          </a:p>
          <a:p>
            <a:endParaRPr lang="it-IT" sz="3600" b="1" dirty="0">
              <a:solidFill>
                <a:srgbClr val="003366"/>
              </a:solidFill>
            </a:endParaRPr>
          </a:p>
        </p:txBody>
      </p:sp>
      <p:pic>
        <p:nvPicPr>
          <p:cNvPr id="5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4" y="0"/>
            <a:ext cx="674862" cy="1269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A blue paint splashes on a white surface&#10;&#10;Description automatically generated with low confidence">
            <a:extLst>
              <a:ext uri="{FF2B5EF4-FFF2-40B4-BE49-F238E27FC236}">
                <a16:creationId xmlns:a16="http://schemas.microsoft.com/office/drawing/2014/main" id="{0BECA6A7-51AA-508A-CFC3-17B5E098DC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78989"/>
            <a:ext cx="2968327" cy="711364"/>
          </a:xfrm>
          <a:prstGeom prst="rect">
            <a:avLst/>
          </a:prstGeom>
        </p:spPr>
      </p:pic>
      <p:pic>
        <p:nvPicPr>
          <p:cNvPr id="14" name="Picture 13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EB4FB511-AD93-132D-A9EE-81CF090714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876" y="132046"/>
            <a:ext cx="2127338" cy="111073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492731" y="639878"/>
            <a:ext cx="76769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66"/>
                </a:solidFill>
              </a:rPr>
              <a:t>Medium/Upper </a:t>
            </a:r>
            <a:r>
              <a:rPr lang="en-US" sz="3200" b="1" dirty="0" err="1">
                <a:solidFill>
                  <a:srgbClr val="003366"/>
                </a:solidFill>
              </a:rPr>
              <a:t>Skadar</a:t>
            </a:r>
            <a:r>
              <a:rPr lang="en-US" sz="3200" b="1" dirty="0">
                <a:solidFill>
                  <a:srgbClr val="003366"/>
                </a:solidFill>
              </a:rPr>
              <a:t> Macro-area</a:t>
            </a: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80C54F14-32C1-051B-A2B4-9BC618DBF60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4" y="0"/>
            <a:ext cx="392917" cy="764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blue paint splashes on a white surface&#10;&#10;Description automatically generated with low confidence">
            <a:extLst>
              <a:ext uri="{FF2B5EF4-FFF2-40B4-BE49-F238E27FC236}">
                <a16:creationId xmlns:a16="http://schemas.microsoft.com/office/drawing/2014/main" id="{E6EB3280-3B94-1B10-7D70-E49FC0B111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5157"/>
            <a:ext cx="1550903" cy="371676"/>
          </a:xfrm>
          <a:prstGeom prst="rect">
            <a:avLst/>
          </a:prstGeom>
        </p:spPr>
      </p:pic>
      <p:pic>
        <p:nvPicPr>
          <p:cNvPr id="8" name="Picture 7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76282130-7EA8-8060-9864-817375770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97" y="133470"/>
            <a:ext cx="1111500" cy="5803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47DA02-18B3-5B9D-7C97-6EF8160A5D3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4125"/>
          <a:stretch/>
        </p:blipFill>
        <p:spPr>
          <a:xfrm>
            <a:off x="134297" y="1484784"/>
            <a:ext cx="4298628" cy="46085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AD9C04-097D-9940-F406-223EBD38948B}"/>
              </a:ext>
            </a:extLst>
          </p:cNvPr>
          <p:cNvSpPr txBox="1"/>
          <p:nvPr/>
        </p:nvSpPr>
        <p:spPr>
          <a:xfrm>
            <a:off x="4571999" y="1849400"/>
            <a:ext cx="4507897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1" dirty="0">
                <a:solidFill>
                  <a:srgbClr val="003366"/>
                </a:solidFill>
              </a:rPr>
              <a:t>Does not include any AMC</a:t>
            </a:r>
          </a:p>
          <a:p>
            <a:pPr algn="ctr"/>
            <a:r>
              <a:rPr lang="en-US" sz="1800" b="1" dirty="0">
                <a:solidFill>
                  <a:srgbClr val="FF0000"/>
                </a:solidFill>
              </a:rPr>
              <a:t>No Priority 1 – APSFRs</a:t>
            </a:r>
            <a:endParaRPr lang="en-US" sz="1800" b="1" dirty="0">
              <a:solidFill>
                <a:srgbClr val="003366"/>
              </a:solidFill>
            </a:endParaRPr>
          </a:p>
          <a:p>
            <a:pPr algn="ctr"/>
            <a:endParaRPr lang="en-US" sz="1800" b="1" dirty="0">
              <a:solidFill>
                <a:srgbClr val="003366"/>
              </a:solidFill>
            </a:endParaRPr>
          </a:p>
          <a:p>
            <a:r>
              <a:rPr lang="en-US" b="1" dirty="0">
                <a:solidFill>
                  <a:srgbClr val="003366"/>
                </a:solidFill>
              </a:rPr>
              <a:t>Key elements: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66"/>
                </a:solidFill>
              </a:rPr>
              <a:t>Karstic environment, Local Floods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66"/>
                </a:solidFill>
              </a:rPr>
              <a:t>Very high </a:t>
            </a:r>
            <a:r>
              <a:rPr lang="en-US" dirty="0" err="1">
                <a:solidFill>
                  <a:srgbClr val="003366"/>
                </a:solidFill>
              </a:rPr>
              <a:t>Precipit</a:t>
            </a:r>
            <a:r>
              <a:rPr lang="en-US" dirty="0">
                <a:solidFill>
                  <a:srgbClr val="003366"/>
                </a:solidFill>
              </a:rPr>
              <a:t> regime (&gt; 4.000 mm)*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66"/>
                </a:solidFill>
              </a:rPr>
              <a:t>Hydrological upper basin for the Northern </a:t>
            </a:r>
            <a:r>
              <a:rPr lang="en-US" dirty="0" err="1">
                <a:solidFill>
                  <a:srgbClr val="003366"/>
                </a:solidFill>
              </a:rPr>
              <a:t>Skadar</a:t>
            </a:r>
            <a:r>
              <a:rPr lang="en-US" dirty="0">
                <a:solidFill>
                  <a:srgbClr val="003366"/>
                </a:solidFill>
              </a:rPr>
              <a:t> Lake floods (ME-4, ME-5)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66"/>
                </a:solidFill>
              </a:rPr>
              <a:t>Flood peaks can overlap the peaks coming from Upper </a:t>
            </a:r>
            <a:r>
              <a:rPr lang="en-US" dirty="0" err="1">
                <a:solidFill>
                  <a:srgbClr val="003366"/>
                </a:solidFill>
              </a:rPr>
              <a:t>Drim</a:t>
            </a:r>
            <a:r>
              <a:rPr lang="en-US" dirty="0">
                <a:solidFill>
                  <a:srgbClr val="003366"/>
                </a:solidFill>
              </a:rPr>
              <a:t> (Drin Cascade Macro-area)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839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492731" y="639878"/>
            <a:ext cx="76769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66"/>
                </a:solidFill>
              </a:rPr>
              <a:t>Drin Cascade Macro-area</a:t>
            </a: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80C54F14-32C1-051B-A2B4-9BC618DBF60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4" y="0"/>
            <a:ext cx="392917" cy="764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blue paint splashes on a white surface&#10;&#10;Description automatically generated with low confidence">
            <a:extLst>
              <a:ext uri="{FF2B5EF4-FFF2-40B4-BE49-F238E27FC236}">
                <a16:creationId xmlns:a16="http://schemas.microsoft.com/office/drawing/2014/main" id="{E6EB3280-3B94-1B10-7D70-E49FC0B111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5157"/>
            <a:ext cx="1550903" cy="371676"/>
          </a:xfrm>
          <a:prstGeom prst="rect">
            <a:avLst/>
          </a:prstGeom>
        </p:spPr>
      </p:pic>
      <p:pic>
        <p:nvPicPr>
          <p:cNvPr id="8" name="Picture 7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76282130-7EA8-8060-9864-817375770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97" y="133470"/>
            <a:ext cx="1111500" cy="5803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EC4BFD-61FE-6630-FE40-7C1FE0E1CD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78"/>
          <a:stretch/>
        </p:blipFill>
        <p:spPr bwMode="auto">
          <a:xfrm>
            <a:off x="107504" y="1404582"/>
            <a:ext cx="4239906" cy="4688714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A73F9E-9633-CE5A-83F4-C23E8F0D1B63}"/>
              </a:ext>
            </a:extLst>
          </p:cNvPr>
          <p:cNvSpPr txBox="1"/>
          <p:nvPr/>
        </p:nvSpPr>
        <p:spPr>
          <a:xfrm>
            <a:off x="4427984" y="1353689"/>
            <a:ext cx="4608512" cy="3370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1" dirty="0">
                <a:solidFill>
                  <a:srgbClr val="003366"/>
                </a:solidFill>
              </a:rPr>
              <a:t>Does not include any AMC</a:t>
            </a:r>
          </a:p>
          <a:p>
            <a:pPr algn="ctr"/>
            <a:r>
              <a:rPr lang="en-US" sz="1800" b="1" dirty="0">
                <a:solidFill>
                  <a:srgbClr val="FF0000"/>
                </a:solidFill>
              </a:rPr>
              <a:t>No Priority 1 – APSFRs</a:t>
            </a:r>
            <a:endParaRPr lang="en-US" sz="1800" b="1" dirty="0">
              <a:solidFill>
                <a:srgbClr val="003366"/>
              </a:solidFill>
            </a:endParaRPr>
          </a:p>
          <a:p>
            <a:pPr algn="ctr"/>
            <a:endParaRPr lang="en-US" sz="1800" b="1" dirty="0">
              <a:solidFill>
                <a:srgbClr val="003366"/>
              </a:solidFill>
            </a:endParaRPr>
          </a:p>
          <a:p>
            <a:r>
              <a:rPr lang="en-US" b="1" dirty="0">
                <a:solidFill>
                  <a:srgbClr val="003366"/>
                </a:solidFill>
              </a:rPr>
              <a:t>Importance: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66"/>
                </a:solidFill>
              </a:rPr>
              <a:t>Host the major hydro-power plans / reservoirs of the basin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66"/>
                </a:solidFill>
              </a:rPr>
              <a:t>Drin Cascade: Vau </a:t>
            </a:r>
            <a:r>
              <a:rPr lang="en-US" dirty="0" err="1">
                <a:solidFill>
                  <a:srgbClr val="003366"/>
                </a:solidFill>
              </a:rPr>
              <a:t>i</a:t>
            </a:r>
            <a:r>
              <a:rPr lang="en-US" dirty="0">
                <a:solidFill>
                  <a:srgbClr val="003366"/>
                </a:solidFill>
              </a:rPr>
              <a:t> </a:t>
            </a:r>
            <a:r>
              <a:rPr lang="en-US" dirty="0" err="1">
                <a:solidFill>
                  <a:srgbClr val="003366"/>
                </a:solidFill>
              </a:rPr>
              <a:t>Dejes</a:t>
            </a:r>
            <a:r>
              <a:rPr lang="en-US" dirty="0">
                <a:solidFill>
                  <a:srgbClr val="003366"/>
                </a:solidFill>
              </a:rPr>
              <a:t>, Komani, </a:t>
            </a:r>
            <a:r>
              <a:rPr lang="en-US" dirty="0" err="1">
                <a:solidFill>
                  <a:srgbClr val="003366"/>
                </a:solidFill>
              </a:rPr>
              <a:t>Fierze</a:t>
            </a:r>
            <a:r>
              <a:rPr lang="en-US" dirty="0">
                <a:solidFill>
                  <a:srgbClr val="003366"/>
                </a:solidFill>
              </a:rPr>
              <a:t>, </a:t>
            </a:r>
            <a:r>
              <a:rPr lang="en-US" dirty="0" err="1">
                <a:solidFill>
                  <a:srgbClr val="003366"/>
                </a:solidFill>
              </a:rPr>
              <a:t>Globocica</a:t>
            </a:r>
            <a:r>
              <a:rPr lang="en-US" dirty="0">
                <a:solidFill>
                  <a:srgbClr val="003366"/>
                </a:solidFill>
              </a:rPr>
              <a:t>, Debar, </a:t>
            </a:r>
            <a:r>
              <a:rPr lang="en-US" dirty="0" err="1">
                <a:solidFill>
                  <a:srgbClr val="003366"/>
                </a:solidFill>
              </a:rPr>
              <a:t>Mavrovo</a:t>
            </a:r>
            <a:r>
              <a:rPr lang="en-US" dirty="0">
                <a:solidFill>
                  <a:srgbClr val="003366"/>
                </a:solidFill>
              </a:rPr>
              <a:t>, </a:t>
            </a:r>
            <a:r>
              <a:rPr lang="en-US" dirty="0" err="1">
                <a:solidFill>
                  <a:srgbClr val="003366"/>
                </a:solidFill>
              </a:rPr>
              <a:t>Skavica</a:t>
            </a:r>
            <a:r>
              <a:rPr lang="en-US" dirty="0">
                <a:solidFill>
                  <a:srgbClr val="003366"/>
                </a:solidFill>
              </a:rPr>
              <a:t>* (feasibility phase)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rgbClr val="003366"/>
                </a:solidFill>
              </a:rPr>
              <a:t>Highly strategic area</a:t>
            </a:r>
            <a:r>
              <a:rPr lang="en-US" dirty="0">
                <a:solidFill>
                  <a:srgbClr val="003366"/>
                </a:solidFill>
              </a:rPr>
              <a:t> for flood risk management and governance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5811EF-93E3-B08B-E22F-89498D24220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6577"/>
          <a:stretch/>
        </p:blipFill>
        <p:spPr>
          <a:xfrm>
            <a:off x="4427983" y="4831720"/>
            <a:ext cx="4651913" cy="199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737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492731" y="639878"/>
            <a:ext cx="76769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66"/>
                </a:solidFill>
              </a:rPr>
              <a:t>White Drin Macro-area</a:t>
            </a: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80C54F14-32C1-051B-A2B4-9BC618DBF60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4" y="0"/>
            <a:ext cx="392917" cy="764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blue paint splashes on a white surface&#10;&#10;Description automatically generated with low confidence">
            <a:extLst>
              <a:ext uri="{FF2B5EF4-FFF2-40B4-BE49-F238E27FC236}">
                <a16:creationId xmlns:a16="http://schemas.microsoft.com/office/drawing/2014/main" id="{E6EB3280-3B94-1B10-7D70-E49FC0B111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5157"/>
            <a:ext cx="1550903" cy="371676"/>
          </a:xfrm>
          <a:prstGeom prst="rect">
            <a:avLst/>
          </a:prstGeom>
        </p:spPr>
      </p:pic>
      <p:pic>
        <p:nvPicPr>
          <p:cNvPr id="8" name="Picture 7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76282130-7EA8-8060-9864-817375770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97" y="133470"/>
            <a:ext cx="1111500" cy="5803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8F094F-0F85-801B-8F1F-1CF5724111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43"/>
          <a:stretch/>
        </p:blipFill>
        <p:spPr bwMode="auto">
          <a:xfrm>
            <a:off x="58804" y="1484784"/>
            <a:ext cx="4272390" cy="4576392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39FE58-A712-DF3F-D3F1-CC987090AEA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17644"/>
          <a:stretch/>
        </p:blipFill>
        <p:spPr>
          <a:xfrm>
            <a:off x="4644008" y="2352855"/>
            <a:ext cx="4298627" cy="10619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AF6FDF-9D7A-B262-18CA-34984791CC85}"/>
              </a:ext>
            </a:extLst>
          </p:cNvPr>
          <p:cNvSpPr txBox="1"/>
          <p:nvPr/>
        </p:nvSpPr>
        <p:spPr>
          <a:xfrm>
            <a:off x="4576373" y="3645024"/>
            <a:ext cx="4507897" cy="2262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3366"/>
                </a:solidFill>
              </a:rPr>
              <a:t>Key elements: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66"/>
                </a:solidFill>
              </a:rPr>
              <a:t>Local scale Floods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66"/>
                </a:solidFill>
              </a:rPr>
              <a:t>Drin’s Upper Basin, critical on regulation of down-stream flows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66"/>
                </a:solidFill>
              </a:rPr>
              <a:t>Highly suitable for Nature-Based Solutions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66"/>
                </a:solidFill>
              </a:rPr>
              <a:t>Critical role on water storage (Snow), monitor SWE and early snow melting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CB41B9-FF33-D20C-D92E-4F64CC7BEF26}"/>
              </a:ext>
            </a:extLst>
          </p:cNvPr>
          <p:cNvSpPr txBox="1"/>
          <p:nvPr/>
        </p:nvSpPr>
        <p:spPr>
          <a:xfrm>
            <a:off x="4283968" y="1518847"/>
            <a:ext cx="49291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3366"/>
                </a:solidFill>
              </a:rPr>
              <a:t>Flooding Regime</a:t>
            </a:r>
          </a:p>
          <a:p>
            <a:pPr algn="ctr"/>
            <a:r>
              <a:rPr lang="en-US" b="1" dirty="0">
                <a:solidFill>
                  <a:srgbClr val="003366"/>
                </a:solidFill>
              </a:rPr>
              <a:t> </a:t>
            </a:r>
            <a:r>
              <a:rPr lang="en-US" sz="1800" b="1" dirty="0">
                <a:solidFill>
                  <a:srgbClr val="003366"/>
                </a:solidFill>
              </a:rPr>
              <a:t>Key elements of the </a:t>
            </a:r>
            <a:r>
              <a:rPr lang="en-US" b="1" dirty="0">
                <a:solidFill>
                  <a:srgbClr val="003366"/>
                </a:solidFill>
              </a:rPr>
              <a:t>AMC (Priority 1 – APSFR)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28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492731" y="639878"/>
            <a:ext cx="76769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66"/>
                </a:solidFill>
              </a:rPr>
              <a:t>Upper Lakes Macro-area</a:t>
            </a: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80C54F14-32C1-051B-A2B4-9BC618DBF60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4" y="0"/>
            <a:ext cx="392917" cy="764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blue paint splashes on a white surface&#10;&#10;Description automatically generated with low confidence">
            <a:extLst>
              <a:ext uri="{FF2B5EF4-FFF2-40B4-BE49-F238E27FC236}">
                <a16:creationId xmlns:a16="http://schemas.microsoft.com/office/drawing/2014/main" id="{E6EB3280-3B94-1B10-7D70-E49FC0B111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5157"/>
            <a:ext cx="1550903" cy="371676"/>
          </a:xfrm>
          <a:prstGeom prst="rect">
            <a:avLst/>
          </a:prstGeom>
        </p:spPr>
      </p:pic>
      <p:pic>
        <p:nvPicPr>
          <p:cNvPr id="8" name="Picture 7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76282130-7EA8-8060-9864-817375770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97" y="133470"/>
            <a:ext cx="1111500" cy="5803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73B9E9-FE33-36FA-4B9D-257BF612EB9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6726"/>
          <a:stretch/>
        </p:blipFill>
        <p:spPr>
          <a:xfrm>
            <a:off x="4211960" y="2281547"/>
            <a:ext cx="4760364" cy="10081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8E236D-A539-368D-BEAB-B7AE50A466B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36795"/>
          <a:stretch/>
        </p:blipFill>
        <p:spPr>
          <a:xfrm>
            <a:off x="10714" y="1404582"/>
            <a:ext cx="3997292" cy="44726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D04048-26D5-C2DF-574E-3E2A38633F2D}"/>
              </a:ext>
            </a:extLst>
          </p:cNvPr>
          <p:cNvSpPr txBox="1"/>
          <p:nvPr/>
        </p:nvSpPr>
        <p:spPr>
          <a:xfrm>
            <a:off x="4008006" y="3429000"/>
            <a:ext cx="4760363" cy="2262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3366"/>
                </a:solidFill>
              </a:rPr>
              <a:t>Key elements: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66"/>
                </a:solidFill>
              </a:rPr>
              <a:t>Local scale Floods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66"/>
                </a:solidFill>
              </a:rPr>
              <a:t>Drin’s Upper Basin, flood peaks are regulated by the lakes (storage, delay, peak lamination)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66"/>
                </a:solidFill>
              </a:rPr>
              <a:t>Highly suitable for Nature-Based Solutions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66"/>
                </a:solidFill>
              </a:rPr>
              <a:t>Critical role on water storage (Snow), monitor SWE and early snow melting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9C0CA8-E5FA-C66D-8DED-1E7BAE6806E9}"/>
              </a:ext>
            </a:extLst>
          </p:cNvPr>
          <p:cNvSpPr txBox="1"/>
          <p:nvPr/>
        </p:nvSpPr>
        <p:spPr>
          <a:xfrm>
            <a:off x="4150716" y="1407895"/>
            <a:ext cx="49291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3366"/>
                </a:solidFill>
              </a:rPr>
              <a:t>Flooding Regime</a:t>
            </a:r>
          </a:p>
          <a:p>
            <a:pPr algn="ctr"/>
            <a:r>
              <a:rPr lang="en-US" b="1" dirty="0">
                <a:solidFill>
                  <a:srgbClr val="003366"/>
                </a:solidFill>
              </a:rPr>
              <a:t> </a:t>
            </a:r>
            <a:r>
              <a:rPr lang="en-US" sz="1800" b="1" dirty="0">
                <a:solidFill>
                  <a:srgbClr val="003366"/>
                </a:solidFill>
              </a:rPr>
              <a:t>Key elements of the </a:t>
            </a:r>
            <a:r>
              <a:rPr lang="en-US" b="1" dirty="0">
                <a:solidFill>
                  <a:srgbClr val="003366"/>
                </a:solidFill>
              </a:rPr>
              <a:t>AMC (Priority 1 – APSFR)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398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683568" y="2492896"/>
            <a:ext cx="75769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66"/>
                </a:solidFill>
              </a:rPr>
              <a:t>Harmonized Catalogue of Transboundary FRM Measures</a:t>
            </a: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80C54F14-32C1-051B-A2B4-9BC618DBF60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4" y="0"/>
            <a:ext cx="392917" cy="764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blue paint splashes on a white surface&#10;&#10;Description automatically generated with low confidence">
            <a:extLst>
              <a:ext uri="{FF2B5EF4-FFF2-40B4-BE49-F238E27FC236}">
                <a16:creationId xmlns:a16="http://schemas.microsoft.com/office/drawing/2014/main" id="{E6EB3280-3B94-1B10-7D70-E49FC0B111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5157"/>
            <a:ext cx="1550903" cy="371676"/>
          </a:xfrm>
          <a:prstGeom prst="rect">
            <a:avLst/>
          </a:prstGeom>
        </p:spPr>
      </p:pic>
      <p:pic>
        <p:nvPicPr>
          <p:cNvPr id="8" name="Picture 7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76282130-7EA8-8060-9864-817375770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97" y="133470"/>
            <a:ext cx="1111500" cy="58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6871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492731" y="639878"/>
            <a:ext cx="76769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66"/>
                </a:solidFill>
              </a:rPr>
              <a:t>Harmonized Catalog of FRM Measures for the Transboundary Drin River Basin</a:t>
            </a: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80C54F14-32C1-051B-A2B4-9BC618DBF60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4" y="0"/>
            <a:ext cx="392917" cy="764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blue paint splashes on a white surface&#10;&#10;Description automatically generated with low confidence">
            <a:extLst>
              <a:ext uri="{FF2B5EF4-FFF2-40B4-BE49-F238E27FC236}">
                <a16:creationId xmlns:a16="http://schemas.microsoft.com/office/drawing/2014/main" id="{E6EB3280-3B94-1B10-7D70-E49FC0B111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5157"/>
            <a:ext cx="1550903" cy="371676"/>
          </a:xfrm>
          <a:prstGeom prst="rect">
            <a:avLst/>
          </a:prstGeom>
        </p:spPr>
      </p:pic>
      <p:pic>
        <p:nvPicPr>
          <p:cNvPr id="8" name="Picture 7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76282130-7EA8-8060-9864-817375770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97" y="133470"/>
            <a:ext cx="1111500" cy="58034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D727AF8-703D-AB87-BBF4-DE5828967E70}"/>
              </a:ext>
            </a:extLst>
          </p:cNvPr>
          <p:cNvSpPr txBox="1"/>
          <p:nvPr/>
        </p:nvSpPr>
        <p:spPr>
          <a:xfrm>
            <a:off x="310584" y="6159748"/>
            <a:ext cx="8164160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dirty="0">
                <a:solidFill>
                  <a:srgbClr val="FF0000"/>
                </a:solidFill>
              </a:rPr>
              <a:t>Based in the EU Floods Directive - Guidance for Reporting  (18 FRM Categories)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NO new FRM Measures were added, integration &amp; harmonization</a:t>
            </a:r>
            <a:endParaRPr lang="en-US" sz="1800" b="1" dirty="0">
              <a:solidFill>
                <a:srgbClr val="FF0000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B6C3988-A792-CAB1-54B9-2D41EFB0690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47818" b="6676"/>
          <a:stretch/>
        </p:blipFill>
        <p:spPr>
          <a:xfrm>
            <a:off x="296272" y="2822058"/>
            <a:ext cx="3699664" cy="327623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7C349DB-E161-B420-B542-A745DEA7A1E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-1790" t="-493" r="47087" b="8768"/>
          <a:stretch/>
        </p:blipFill>
        <p:spPr>
          <a:xfrm>
            <a:off x="4572000" y="2774580"/>
            <a:ext cx="3795288" cy="327623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DAD9C04-097D-9940-F406-223EBD38948B}"/>
              </a:ext>
            </a:extLst>
          </p:cNvPr>
          <p:cNvSpPr txBox="1"/>
          <p:nvPr/>
        </p:nvSpPr>
        <p:spPr>
          <a:xfrm>
            <a:off x="99814" y="1792657"/>
            <a:ext cx="88646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/>
              <a:t>In the last 20 years, several projects in the Flood Risk sector have been carried out, most based in the EU FR Directive, unfortunately, the </a:t>
            </a:r>
            <a:r>
              <a:rPr lang="en-US" b="1" dirty="0"/>
              <a:t>classification of the FRM Measures </a:t>
            </a:r>
            <a:r>
              <a:rPr lang="en-US" dirty="0"/>
              <a:t>was </a:t>
            </a:r>
            <a:r>
              <a:rPr lang="en-US" b="1" dirty="0"/>
              <a:t>NOT Common</a:t>
            </a:r>
            <a:r>
              <a:rPr lang="en-US" dirty="0"/>
              <a:t>, preventing a transboundary analysis, inter-comparison, and management.</a:t>
            </a:r>
          </a:p>
        </p:txBody>
      </p:sp>
    </p:spTree>
    <p:extLst>
      <p:ext uri="{BB962C8B-B14F-4D97-AF65-F5344CB8AC3E}">
        <p14:creationId xmlns:p14="http://schemas.microsoft.com/office/powerpoint/2010/main" val="32557922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755576" y="2492896"/>
            <a:ext cx="75049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66"/>
                </a:solidFill>
              </a:rPr>
              <a:t>Scoring, Prioritization, and Ranking of the FRM Measures by Macro-areas</a:t>
            </a: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80C54F14-32C1-051B-A2B4-9BC618DBF60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4" y="0"/>
            <a:ext cx="392917" cy="764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blue paint splashes on a white surface&#10;&#10;Description automatically generated with low confidence">
            <a:extLst>
              <a:ext uri="{FF2B5EF4-FFF2-40B4-BE49-F238E27FC236}">
                <a16:creationId xmlns:a16="http://schemas.microsoft.com/office/drawing/2014/main" id="{E6EB3280-3B94-1B10-7D70-E49FC0B111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5157"/>
            <a:ext cx="1550903" cy="371676"/>
          </a:xfrm>
          <a:prstGeom prst="rect">
            <a:avLst/>
          </a:prstGeom>
        </p:spPr>
      </p:pic>
      <p:pic>
        <p:nvPicPr>
          <p:cNvPr id="8" name="Picture 7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76282130-7EA8-8060-9864-817375770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97" y="133470"/>
            <a:ext cx="1111500" cy="58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40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44953" y="758466"/>
            <a:ext cx="88126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66"/>
                </a:solidFill>
              </a:rPr>
              <a:t>Scoring of the FRM Measures by Macro-area</a:t>
            </a:r>
          </a:p>
          <a:p>
            <a:pPr algn="ctr"/>
            <a:r>
              <a:rPr lang="en-US" sz="2400" b="1" dirty="0">
                <a:solidFill>
                  <a:srgbClr val="003366"/>
                </a:solidFill>
              </a:rPr>
              <a:t>Multi-Criteria Optioneering Analysis Tables</a:t>
            </a: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80C54F14-32C1-051B-A2B4-9BC618DBF60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4" y="0"/>
            <a:ext cx="392917" cy="764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blue paint splashes on a white surface&#10;&#10;Description automatically generated with low confidence">
            <a:extLst>
              <a:ext uri="{FF2B5EF4-FFF2-40B4-BE49-F238E27FC236}">
                <a16:creationId xmlns:a16="http://schemas.microsoft.com/office/drawing/2014/main" id="{E6EB3280-3B94-1B10-7D70-E49FC0B111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5157"/>
            <a:ext cx="1550903" cy="371676"/>
          </a:xfrm>
          <a:prstGeom prst="rect">
            <a:avLst/>
          </a:prstGeom>
        </p:spPr>
      </p:pic>
      <p:pic>
        <p:nvPicPr>
          <p:cNvPr id="8" name="Picture 7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76282130-7EA8-8060-9864-817375770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97" y="133470"/>
            <a:ext cx="1111500" cy="5803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AD9C04-097D-9940-F406-223EBD38948B}"/>
              </a:ext>
            </a:extLst>
          </p:cNvPr>
          <p:cNvSpPr txBox="1"/>
          <p:nvPr/>
        </p:nvSpPr>
        <p:spPr>
          <a:xfrm>
            <a:off x="6049872" y="4384440"/>
            <a:ext cx="2987823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</a:rPr>
              <a:t>Optioneering Analysis Table </a:t>
            </a:r>
          </a:p>
          <a:p>
            <a:pPr algn="ctr"/>
            <a:endParaRPr lang="en-US" sz="800" dirty="0">
              <a:solidFill>
                <a:srgbClr val="FF0000"/>
              </a:solidFill>
            </a:endParaRPr>
          </a:p>
          <a:p>
            <a:pPr algn="ctr"/>
            <a:r>
              <a:rPr lang="en-US" sz="1800" dirty="0">
                <a:solidFill>
                  <a:srgbClr val="FF0000"/>
                </a:solidFill>
              </a:rPr>
              <a:t>Human Impact Category, sub-criteria (H1 – H5), classes </a:t>
            </a:r>
            <a:r>
              <a:rPr lang="en-US" dirty="0">
                <a:solidFill>
                  <a:srgbClr val="FF0000"/>
                </a:solidFill>
              </a:rPr>
              <a:t>of </a:t>
            </a:r>
            <a:r>
              <a:rPr lang="en-US" sz="1800" dirty="0">
                <a:solidFill>
                  <a:srgbClr val="FF0000"/>
                </a:solidFill>
              </a:rPr>
              <a:t>impact reduction (Low, Medium, High), and Scores (3, 9, 15)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970753E-DB8A-580F-0561-D201D6E562A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477" b="11215"/>
          <a:stretch/>
        </p:blipFill>
        <p:spPr>
          <a:xfrm>
            <a:off x="366420" y="1856475"/>
            <a:ext cx="5482868" cy="16169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3421E8F-9FA9-C110-8761-EB945DCE5047}"/>
              </a:ext>
            </a:extLst>
          </p:cNvPr>
          <p:cNvSpPr txBox="1"/>
          <p:nvPr/>
        </p:nvSpPr>
        <p:spPr>
          <a:xfrm>
            <a:off x="5944759" y="1852846"/>
            <a:ext cx="312295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To assess the contribution of a FRM Measure (Scoring) on reducing the level of risk, Four (4) impact categories and 15 sub-criteria were used      (</a:t>
            </a:r>
            <a:r>
              <a:rPr lang="en-US" u="sng" dirty="0">
                <a:solidFill>
                  <a:srgbClr val="FF0000"/>
                </a:solidFill>
              </a:rPr>
              <a:t>by Macro-area</a:t>
            </a:r>
            <a:r>
              <a:rPr lang="en-US" dirty="0">
                <a:solidFill>
                  <a:srgbClr val="FF0000"/>
                </a:solidFill>
              </a:rPr>
              <a:t>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98CD8A-DCBA-393F-B149-7F7C143A9C7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0626" t="31100" r="24801" b="22832"/>
          <a:stretch/>
        </p:blipFill>
        <p:spPr>
          <a:xfrm>
            <a:off x="492731" y="3861048"/>
            <a:ext cx="5356557" cy="254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895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44953" y="620688"/>
            <a:ext cx="88126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66"/>
                </a:solidFill>
              </a:rPr>
              <a:t>Scoring of the FRM Measures by Macro-area</a:t>
            </a:r>
          </a:p>
          <a:p>
            <a:pPr algn="ctr"/>
            <a:r>
              <a:rPr lang="en-US" sz="2400" b="1" dirty="0">
                <a:solidFill>
                  <a:srgbClr val="003366"/>
                </a:solidFill>
              </a:rPr>
              <a:t>Multi-Criteria Optioneering Analysis Tables </a:t>
            </a: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80C54F14-32C1-051B-A2B4-9BC618DBF60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4" y="0"/>
            <a:ext cx="392917" cy="764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blue paint splashes on a white surface&#10;&#10;Description automatically generated with low confidence">
            <a:extLst>
              <a:ext uri="{FF2B5EF4-FFF2-40B4-BE49-F238E27FC236}">
                <a16:creationId xmlns:a16="http://schemas.microsoft.com/office/drawing/2014/main" id="{E6EB3280-3B94-1B10-7D70-E49FC0B111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5157"/>
            <a:ext cx="1550903" cy="371676"/>
          </a:xfrm>
          <a:prstGeom prst="rect">
            <a:avLst/>
          </a:prstGeom>
        </p:spPr>
      </p:pic>
      <p:pic>
        <p:nvPicPr>
          <p:cNvPr id="8" name="Picture 7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76282130-7EA8-8060-9864-817375770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97" y="133470"/>
            <a:ext cx="1111500" cy="5803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AD9C04-097D-9940-F406-223EBD38948B}"/>
              </a:ext>
            </a:extLst>
          </p:cNvPr>
          <p:cNvSpPr txBox="1"/>
          <p:nvPr/>
        </p:nvSpPr>
        <p:spPr>
          <a:xfrm>
            <a:off x="5323516" y="2780928"/>
            <a:ext cx="3756382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</a:rPr>
              <a:t>Optioneering Analysis Tables </a:t>
            </a:r>
          </a:p>
          <a:p>
            <a:pPr algn="ctr"/>
            <a:endParaRPr lang="en-US" sz="800" dirty="0">
              <a:solidFill>
                <a:srgbClr val="FF000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FF0000"/>
                </a:solidFill>
              </a:rPr>
              <a:t>Economic Impact, 3 sub-criteria (E6 – E8),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FF0000"/>
                </a:solidFill>
              </a:rPr>
              <a:t>Environmental Impact, 3 sub-criteria (C9 – C11)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FF0000"/>
                </a:solidFill>
              </a:rPr>
              <a:t>Social Impact, 4 sub-criteria (S12 – S15)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A460FF-26A4-E04A-A36B-5A62C385730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395" t="34644" r="24801" b="35825"/>
          <a:stretch/>
        </p:blipFill>
        <p:spPr>
          <a:xfrm>
            <a:off x="179512" y="1628800"/>
            <a:ext cx="5174655" cy="15720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2CE731-A449-EDC6-5A8E-7258AE9A0C5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0626" t="39369" r="24801" b="28738"/>
          <a:stretch/>
        </p:blipFill>
        <p:spPr>
          <a:xfrm>
            <a:off x="179512" y="3319419"/>
            <a:ext cx="5144003" cy="16937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CAA4C9F-19CE-3C18-15A1-AB58A4268D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0626" t="40550" r="24801" b="26375"/>
          <a:stretch/>
        </p:blipFill>
        <p:spPr>
          <a:xfrm>
            <a:off x="179512" y="5128895"/>
            <a:ext cx="5144003" cy="175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65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492731" y="639878"/>
            <a:ext cx="76769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66"/>
                </a:solidFill>
              </a:rPr>
              <a:t>Scoring the FRM Measures by Macro-area</a:t>
            </a: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80C54F14-32C1-051B-A2B4-9BC618DBF60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4" y="0"/>
            <a:ext cx="392917" cy="764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blue paint splashes on a white surface&#10;&#10;Description automatically generated with low confidence">
            <a:extLst>
              <a:ext uri="{FF2B5EF4-FFF2-40B4-BE49-F238E27FC236}">
                <a16:creationId xmlns:a16="http://schemas.microsoft.com/office/drawing/2014/main" id="{E6EB3280-3B94-1B10-7D70-E49FC0B111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5157"/>
            <a:ext cx="1550903" cy="371676"/>
          </a:xfrm>
          <a:prstGeom prst="rect">
            <a:avLst/>
          </a:prstGeom>
        </p:spPr>
      </p:pic>
      <p:pic>
        <p:nvPicPr>
          <p:cNvPr id="8" name="Picture 7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76282130-7EA8-8060-9864-817375770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97" y="133470"/>
            <a:ext cx="1111500" cy="5803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AD9C04-097D-9940-F406-223EBD38948B}"/>
              </a:ext>
            </a:extLst>
          </p:cNvPr>
          <p:cNvSpPr txBox="1"/>
          <p:nvPr/>
        </p:nvSpPr>
        <p:spPr>
          <a:xfrm>
            <a:off x="3707903" y="1321730"/>
            <a:ext cx="5112568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1" dirty="0">
                <a:solidFill>
                  <a:srgbClr val="003366"/>
                </a:solidFill>
              </a:rPr>
              <a:t>Assessing the Total Impact of the FRM Measures</a:t>
            </a:r>
          </a:p>
          <a:p>
            <a:pPr algn="just">
              <a:spcAft>
                <a:spcPts val="600"/>
              </a:spcAft>
            </a:pPr>
            <a:r>
              <a:rPr lang="en-US" sz="1800" dirty="0">
                <a:solidFill>
                  <a:srgbClr val="003366"/>
                </a:solidFill>
              </a:rPr>
              <a:t>The Multi-Criteria Optioneering Analysis (</a:t>
            </a:r>
            <a:r>
              <a:rPr lang="en-US" dirty="0">
                <a:solidFill>
                  <a:srgbClr val="003366"/>
                </a:solidFill>
              </a:rPr>
              <a:t>S</a:t>
            </a:r>
            <a:r>
              <a:rPr lang="en-US" sz="1800" dirty="0">
                <a:solidFill>
                  <a:srgbClr val="003366"/>
                </a:solidFill>
              </a:rPr>
              <a:t>coring) was done for every category of the harmonized catalog of FRM Measures, for the four (4) </a:t>
            </a:r>
            <a:r>
              <a:rPr lang="en-US" sz="1800" b="1" dirty="0">
                <a:solidFill>
                  <a:srgbClr val="003366"/>
                </a:solidFill>
              </a:rPr>
              <a:t>impact categories</a:t>
            </a:r>
            <a:r>
              <a:rPr lang="en-US" sz="1800" dirty="0">
                <a:solidFill>
                  <a:srgbClr val="003366"/>
                </a:solidFill>
              </a:rPr>
              <a:t> and (15) </a:t>
            </a:r>
            <a:r>
              <a:rPr lang="en-US" sz="1800" b="1" dirty="0">
                <a:solidFill>
                  <a:srgbClr val="003366"/>
                </a:solidFill>
              </a:rPr>
              <a:t>criteria</a:t>
            </a:r>
            <a:r>
              <a:rPr lang="en-US" sz="1800" dirty="0">
                <a:solidFill>
                  <a:srgbClr val="003366"/>
                </a:solidFill>
              </a:rPr>
              <a:t>. Were excluded the FRM Measures of </a:t>
            </a:r>
            <a:r>
              <a:rPr lang="en-US" dirty="0">
                <a:solidFill>
                  <a:srgbClr val="003366"/>
                </a:solidFill>
              </a:rPr>
              <a:t>“</a:t>
            </a:r>
            <a:r>
              <a:rPr lang="en-US" sz="1800" i="1" dirty="0">
                <a:solidFill>
                  <a:srgbClr val="003366"/>
                </a:solidFill>
              </a:rPr>
              <a:t>Recovery and Review</a:t>
            </a:r>
            <a:r>
              <a:rPr lang="en-US" sz="1800" dirty="0">
                <a:solidFill>
                  <a:srgbClr val="003366"/>
                </a:solidFill>
              </a:rPr>
              <a:t>” (M51 – M53), because related to Post-disaster. </a:t>
            </a:r>
          </a:p>
          <a:p>
            <a:pPr algn="just"/>
            <a:r>
              <a:rPr lang="en-US" dirty="0">
                <a:solidFill>
                  <a:srgbClr val="003366"/>
                </a:solidFill>
              </a:rPr>
              <a:t>The Total Impact of the FRM Measure (</a:t>
            </a:r>
            <a:r>
              <a:rPr lang="en-US" u="sng" dirty="0">
                <a:solidFill>
                  <a:srgbClr val="003366"/>
                </a:solidFill>
              </a:rPr>
              <a:t>contribution reducing flood ri</a:t>
            </a:r>
            <a:r>
              <a:rPr lang="en-US" dirty="0">
                <a:solidFill>
                  <a:srgbClr val="003366"/>
                </a:solidFill>
              </a:rPr>
              <a:t>sk) was calculated as the normalized average of the four (4) impact categories.</a:t>
            </a:r>
          </a:p>
        </p:txBody>
      </p:sp>
      <p:pic>
        <p:nvPicPr>
          <p:cNvPr id="9" name="image39.png">
            <a:extLst>
              <a:ext uri="{FF2B5EF4-FFF2-40B4-BE49-F238E27FC236}">
                <a16:creationId xmlns:a16="http://schemas.microsoft.com/office/drawing/2014/main" id="{59146589-BA76-2785-4B4C-0EAC0717B915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323528" y="1741402"/>
            <a:ext cx="3060000" cy="1188000"/>
          </a:xfrm>
          <a:prstGeom prst="rect">
            <a:avLst/>
          </a:prstGeom>
          <a:ln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3D191B-9AB1-6627-AB8E-2C1ADE61C8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3012057"/>
            <a:ext cx="3059999" cy="1188000"/>
          </a:xfrm>
          <a:prstGeom prst="rect">
            <a:avLst/>
          </a:prstGeom>
        </p:spPr>
      </p:pic>
      <p:pic>
        <p:nvPicPr>
          <p:cNvPr id="10" name="image57.png">
            <a:extLst>
              <a:ext uri="{FF2B5EF4-FFF2-40B4-BE49-F238E27FC236}">
                <a16:creationId xmlns:a16="http://schemas.microsoft.com/office/drawing/2014/main" id="{6CFA298C-0076-A186-E026-34865368C531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323528" y="4282712"/>
            <a:ext cx="3059999" cy="1188000"/>
          </a:xfrm>
          <a:prstGeom prst="rect">
            <a:avLst/>
          </a:prstGeom>
          <a:ln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2D0205-961C-E276-009B-9C64393FA0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528" y="5553368"/>
            <a:ext cx="3059999" cy="118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94E8EE-D4FB-C92F-9342-B16391CE17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9911" y="4337941"/>
            <a:ext cx="4968552" cy="24034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CC8A59-2265-20E4-48CE-A2A24DAEFA7F}"/>
              </a:ext>
            </a:extLst>
          </p:cNvPr>
          <p:cNvSpPr txBox="1"/>
          <p:nvPr/>
        </p:nvSpPr>
        <p:spPr>
          <a:xfrm>
            <a:off x="99814" y="1263759"/>
            <a:ext cx="35129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</a:rPr>
              <a:t>Example of FRM Measures Scoring (Lower Drin)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416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770353" y="556833"/>
            <a:ext cx="70009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66"/>
                </a:solidFill>
              </a:rPr>
              <a:t>Table of Contents</a:t>
            </a: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80C54F14-32C1-051B-A2B4-9BC618DBF60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4" y="0"/>
            <a:ext cx="392917" cy="764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blue paint splashes on a white surface&#10;&#10;Description automatically generated with low confidence">
            <a:extLst>
              <a:ext uri="{FF2B5EF4-FFF2-40B4-BE49-F238E27FC236}">
                <a16:creationId xmlns:a16="http://schemas.microsoft.com/office/drawing/2014/main" id="{E6EB3280-3B94-1B10-7D70-E49FC0B111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5157"/>
            <a:ext cx="1550903" cy="371676"/>
          </a:xfrm>
          <a:prstGeom prst="rect">
            <a:avLst/>
          </a:prstGeom>
        </p:spPr>
      </p:pic>
      <p:pic>
        <p:nvPicPr>
          <p:cNvPr id="8" name="Picture 7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76282130-7EA8-8060-9864-817375770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97" y="133470"/>
            <a:ext cx="1111500" cy="5803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AD859F-B2B2-1B72-0117-1FA4D114024E}"/>
              </a:ext>
            </a:extLst>
          </p:cNvPr>
          <p:cNvSpPr txBox="1"/>
          <p:nvPr/>
        </p:nvSpPr>
        <p:spPr>
          <a:xfrm>
            <a:off x="197767" y="1690062"/>
            <a:ext cx="894623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  <a:tabLst>
                <a:tab pos="630238" algn="l"/>
              </a:tabLst>
            </a:pPr>
            <a:endParaRPr lang="en-US" sz="2000" spc="150" dirty="0">
              <a:solidFill>
                <a:srgbClr val="003366"/>
              </a:solidFill>
              <a:latin typeface="+mj-lt"/>
              <a:ea typeface="+mj-ea"/>
              <a:cs typeface="+mj-cs"/>
            </a:endParaRP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  <a:tabLst>
                <a:tab pos="630238" algn="l"/>
              </a:tabLst>
            </a:pPr>
            <a:r>
              <a:rPr lang="en-US" sz="2000" spc="150" dirty="0">
                <a:solidFill>
                  <a:srgbClr val="003366"/>
                </a:solidFill>
                <a:latin typeface="+mj-lt"/>
                <a:ea typeface="+mj-ea"/>
                <a:cs typeface="+mj-cs"/>
              </a:rPr>
              <a:t>Overview of FRM in the Riparian Countries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  <a:tabLst>
                <a:tab pos="630238" algn="l"/>
              </a:tabLst>
            </a:pPr>
            <a:r>
              <a:rPr lang="en-US" sz="2000" spc="150" dirty="0">
                <a:solidFill>
                  <a:srgbClr val="003366"/>
                </a:solidFill>
                <a:latin typeface="+mj-lt"/>
                <a:ea typeface="+mj-ea"/>
                <a:cs typeface="+mj-cs"/>
              </a:rPr>
              <a:t>Selection of the Areas of Mutual Concern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  <a:tabLst>
                <a:tab pos="630238" algn="l"/>
              </a:tabLst>
            </a:pPr>
            <a:r>
              <a:rPr lang="en-US" sz="2000" spc="150" dirty="0">
                <a:solidFill>
                  <a:srgbClr val="003366"/>
                </a:solidFill>
                <a:latin typeface="+mj-lt"/>
                <a:ea typeface="+mj-ea"/>
                <a:cs typeface="+mj-cs"/>
              </a:rPr>
              <a:t>Harmonized Catalogue of FRM Measures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  <a:tabLst>
                <a:tab pos="630238" algn="l"/>
              </a:tabLst>
            </a:pPr>
            <a:r>
              <a:rPr lang="en-US" sz="2000" spc="150" dirty="0">
                <a:solidFill>
                  <a:srgbClr val="003366"/>
                </a:solidFill>
                <a:latin typeface="+mj-lt"/>
                <a:ea typeface="+mj-ea"/>
                <a:cs typeface="+mj-cs"/>
              </a:rPr>
              <a:t>Scoring, Prioritization, &amp; Ranking of FRM Measures by Macro-areas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  <a:tabLst>
                <a:tab pos="630238" algn="l"/>
              </a:tabLst>
            </a:pPr>
            <a:r>
              <a:rPr lang="en-US" sz="2000" spc="150" dirty="0">
                <a:solidFill>
                  <a:srgbClr val="003366"/>
                </a:solidFill>
                <a:latin typeface="+mj-lt"/>
                <a:ea typeface="+mj-ea"/>
                <a:cs typeface="+mj-cs"/>
              </a:rPr>
              <a:t>Transboundary High-Priority FRM Measures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  <a:tabLst>
                <a:tab pos="630238" algn="l"/>
              </a:tabLst>
            </a:pPr>
            <a:r>
              <a:rPr lang="en-US" sz="2000" spc="150" dirty="0">
                <a:solidFill>
                  <a:srgbClr val="003366"/>
                </a:solidFill>
                <a:latin typeface="+mj-lt"/>
                <a:ea typeface="+mj-ea"/>
                <a:cs typeface="+mj-cs"/>
              </a:rPr>
              <a:t>Structure of the Transboundary FRM Action Plans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  <a:tabLst>
                <a:tab pos="630238" algn="l"/>
              </a:tabLst>
            </a:pPr>
            <a:r>
              <a:rPr lang="en-US" sz="2000" spc="150" dirty="0">
                <a:solidFill>
                  <a:srgbClr val="003366"/>
                </a:solidFill>
                <a:latin typeface="+mj-lt"/>
                <a:ea typeface="+mj-ea"/>
                <a:cs typeface="+mj-cs"/>
              </a:rPr>
              <a:t>Consultation Process, Stakeholder Engagement for Validation FRM Strategy &amp; FRM Action Plan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79512" y="791996"/>
            <a:ext cx="8640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66"/>
                </a:solidFill>
              </a:rPr>
              <a:t>Prioritization of the FRM Measures by Macro-area</a:t>
            </a: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80C54F14-32C1-051B-A2B4-9BC618DBF60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4" y="0"/>
            <a:ext cx="392917" cy="764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blue paint splashes on a white surface&#10;&#10;Description automatically generated with low confidence">
            <a:extLst>
              <a:ext uri="{FF2B5EF4-FFF2-40B4-BE49-F238E27FC236}">
                <a16:creationId xmlns:a16="http://schemas.microsoft.com/office/drawing/2014/main" id="{E6EB3280-3B94-1B10-7D70-E49FC0B111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5157"/>
            <a:ext cx="1550903" cy="371676"/>
          </a:xfrm>
          <a:prstGeom prst="rect">
            <a:avLst/>
          </a:prstGeom>
        </p:spPr>
      </p:pic>
      <p:pic>
        <p:nvPicPr>
          <p:cNvPr id="8" name="Picture 7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76282130-7EA8-8060-9864-817375770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97" y="133470"/>
            <a:ext cx="1111500" cy="5803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AD9C04-097D-9940-F406-223EBD38948B}"/>
              </a:ext>
            </a:extLst>
          </p:cNvPr>
          <p:cNvSpPr txBox="1"/>
          <p:nvPr/>
        </p:nvSpPr>
        <p:spPr>
          <a:xfrm>
            <a:off x="99814" y="4359397"/>
            <a:ext cx="8837418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800" b="1" dirty="0">
                <a:solidFill>
                  <a:srgbClr val="003366"/>
                </a:solidFill>
              </a:rPr>
              <a:t>Ranking and Prioritization of the FRM Categories</a:t>
            </a:r>
          </a:p>
          <a:p>
            <a:pPr algn="just">
              <a:spcAft>
                <a:spcPts val="1200"/>
              </a:spcAft>
            </a:pPr>
            <a:r>
              <a:rPr lang="en-US" dirty="0">
                <a:solidFill>
                  <a:srgbClr val="003366"/>
                </a:solidFill>
              </a:rPr>
              <a:t>According to the “Total Impact” obtained (contribution degree reducing the flood risk), the FRM Measures were classified into three (3) categories, based on the above threshold table.</a:t>
            </a:r>
            <a:endParaRPr lang="en-US" sz="1800" dirty="0">
              <a:solidFill>
                <a:srgbClr val="003366"/>
              </a:solidFill>
            </a:endParaRPr>
          </a:p>
          <a:p>
            <a:pPr algn="just"/>
            <a:r>
              <a:rPr lang="en-US" dirty="0">
                <a:solidFill>
                  <a:srgbClr val="003366"/>
                </a:solidFill>
              </a:rPr>
              <a:t>The FRM categories with a Total Impact greater than 48 were ranked as High priority, the categories with Total Impact in the range 36 – 48 were ranked as Medium Priority, and the Measures with Total Impact lower than 36 were ranked as Low priority. The prioritization process was done for each single macro-area. </a:t>
            </a:r>
            <a:r>
              <a:rPr lang="en-US" u="sng" dirty="0">
                <a:solidFill>
                  <a:srgbClr val="003366"/>
                </a:solidFill>
              </a:rPr>
              <a:t>The criteria and thresholds can be optimized</a:t>
            </a:r>
            <a:r>
              <a:rPr lang="en-US" dirty="0">
                <a:solidFill>
                  <a:srgbClr val="003366"/>
                </a:solidFill>
              </a:rPr>
              <a:t>.</a:t>
            </a:r>
            <a:endParaRPr lang="en-US" sz="1800" dirty="0">
              <a:solidFill>
                <a:srgbClr val="003366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94E8EE-D4FB-C92F-9342-B16391CE17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3" y="1988840"/>
            <a:ext cx="4536504" cy="22777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CC8A59-2265-20E4-48CE-A2A24DAEFA7F}"/>
              </a:ext>
            </a:extLst>
          </p:cNvPr>
          <p:cNvSpPr txBox="1"/>
          <p:nvPr/>
        </p:nvSpPr>
        <p:spPr>
          <a:xfrm>
            <a:off x="1115616" y="1545615"/>
            <a:ext cx="3289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</a:rPr>
              <a:t>Total Impact (Lower Drin)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0A95462-C8EA-C11F-D141-69327FE4AEA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1327" r="7655" b="14474"/>
          <a:stretch/>
        </p:blipFill>
        <p:spPr>
          <a:xfrm>
            <a:off x="5188375" y="2204864"/>
            <a:ext cx="3776114" cy="194421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98BD9D5-63DA-B8EC-6879-ADA7F244D85E}"/>
              </a:ext>
            </a:extLst>
          </p:cNvPr>
          <p:cNvSpPr txBox="1"/>
          <p:nvPr/>
        </p:nvSpPr>
        <p:spPr>
          <a:xfrm>
            <a:off x="5247616" y="1545615"/>
            <a:ext cx="3289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</a:rPr>
              <a:t>Threshold Table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0632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79512" y="791996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66"/>
                </a:solidFill>
              </a:rPr>
              <a:t>Ranking of the FRM Measures by Macro-area</a:t>
            </a:r>
          </a:p>
          <a:p>
            <a:pPr algn="ctr"/>
            <a:r>
              <a:rPr lang="en-US" sz="3200" b="1" dirty="0">
                <a:solidFill>
                  <a:srgbClr val="003366"/>
                </a:solidFill>
              </a:rPr>
              <a:t>Lower Drin</a:t>
            </a: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80C54F14-32C1-051B-A2B4-9BC618DBF60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4" y="0"/>
            <a:ext cx="392917" cy="764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blue paint splashes on a white surface&#10;&#10;Description automatically generated with low confidence">
            <a:extLst>
              <a:ext uri="{FF2B5EF4-FFF2-40B4-BE49-F238E27FC236}">
                <a16:creationId xmlns:a16="http://schemas.microsoft.com/office/drawing/2014/main" id="{E6EB3280-3B94-1B10-7D70-E49FC0B111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5157"/>
            <a:ext cx="1550903" cy="371676"/>
          </a:xfrm>
          <a:prstGeom prst="rect">
            <a:avLst/>
          </a:prstGeom>
        </p:spPr>
      </p:pic>
      <p:pic>
        <p:nvPicPr>
          <p:cNvPr id="8" name="Picture 7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76282130-7EA8-8060-9864-817375770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97" y="133470"/>
            <a:ext cx="1111500" cy="5803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E3D8DB-1D9C-E21C-3ED3-B774827C418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7335"/>
          <a:stretch/>
        </p:blipFill>
        <p:spPr>
          <a:xfrm>
            <a:off x="683568" y="1947399"/>
            <a:ext cx="7396674" cy="41221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8D5E09-5941-43DB-18E2-B6A1F58F1C7A}"/>
              </a:ext>
            </a:extLst>
          </p:cNvPr>
          <p:cNvSpPr txBox="1"/>
          <p:nvPr/>
        </p:nvSpPr>
        <p:spPr>
          <a:xfrm>
            <a:off x="0" y="6184015"/>
            <a:ext cx="9036496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dirty="0">
                <a:solidFill>
                  <a:srgbClr val="003366"/>
                </a:solidFill>
              </a:rPr>
              <a:t>The results achieved do not pretend to be </a:t>
            </a:r>
            <a:r>
              <a:rPr lang="en-US" dirty="0">
                <a:solidFill>
                  <a:srgbClr val="003366"/>
                </a:solidFill>
              </a:rPr>
              <a:t>“definitive”, a </a:t>
            </a:r>
            <a:r>
              <a:rPr lang="en-US" u="sng" dirty="0">
                <a:solidFill>
                  <a:srgbClr val="003366"/>
                </a:solidFill>
              </a:rPr>
              <a:t>first attempt</a:t>
            </a:r>
            <a:r>
              <a:rPr lang="en-US" dirty="0">
                <a:solidFill>
                  <a:srgbClr val="003366"/>
                </a:solidFill>
              </a:rPr>
              <a:t> that can be optimized </a:t>
            </a:r>
          </a:p>
          <a:p>
            <a:pPr algn="ctr"/>
            <a:r>
              <a:rPr lang="en-US" dirty="0">
                <a:solidFill>
                  <a:srgbClr val="003366"/>
                </a:solidFill>
              </a:rPr>
              <a:t>The </a:t>
            </a:r>
            <a:r>
              <a:rPr lang="en-US" sz="1800" dirty="0">
                <a:solidFill>
                  <a:srgbClr val="003366"/>
                </a:solidFill>
              </a:rPr>
              <a:t>scoring was done by 3 experts (2 regional + 1 international), results could vary.</a:t>
            </a:r>
          </a:p>
        </p:txBody>
      </p:sp>
    </p:spTree>
    <p:extLst>
      <p:ext uri="{BB962C8B-B14F-4D97-AF65-F5344CB8AC3E}">
        <p14:creationId xmlns:p14="http://schemas.microsoft.com/office/powerpoint/2010/main" val="28873310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79512" y="791996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66"/>
                </a:solidFill>
              </a:rPr>
              <a:t>Ranking of the FRM Measures by Macro-area</a:t>
            </a:r>
          </a:p>
          <a:p>
            <a:pPr algn="ctr"/>
            <a:r>
              <a:rPr lang="en-US" sz="3200" b="1" dirty="0">
                <a:solidFill>
                  <a:srgbClr val="003366"/>
                </a:solidFill>
              </a:rPr>
              <a:t>Medium / Upper </a:t>
            </a:r>
            <a:r>
              <a:rPr lang="en-US" sz="3200" b="1" dirty="0" err="1">
                <a:solidFill>
                  <a:srgbClr val="003366"/>
                </a:solidFill>
              </a:rPr>
              <a:t>Skadar</a:t>
            </a:r>
            <a:endParaRPr lang="en-US" sz="3200" b="1" dirty="0">
              <a:solidFill>
                <a:srgbClr val="003366"/>
              </a:solidFill>
            </a:endParaRP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80C54F14-32C1-051B-A2B4-9BC618DBF60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4" y="0"/>
            <a:ext cx="392917" cy="764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blue paint splashes on a white surface&#10;&#10;Description automatically generated with low confidence">
            <a:extLst>
              <a:ext uri="{FF2B5EF4-FFF2-40B4-BE49-F238E27FC236}">
                <a16:creationId xmlns:a16="http://schemas.microsoft.com/office/drawing/2014/main" id="{E6EB3280-3B94-1B10-7D70-E49FC0B111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5157"/>
            <a:ext cx="1550903" cy="371676"/>
          </a:xfrm>
          <a:prstGeom prst="rect">
            <a:avLst/>
          </a:prstGeom>
        </p:spPr>
      </p:pic>
      <p:pic>
        <p:nvPicPr>
          <p:cNvPr id="8" name="Picture 7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76282130-7EA8-8060-9864-817375770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97" y="133470"/>
            <a:ext cx="1111500" cy="5803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F0BF1F-4632-C6C9-1429-8428DC98F29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4866"/>
          <a:stretch/>
        </p:blipFill>
        <p:spPr>
          <a:xfrm>
            <a:off x="1115617" y="2100651"/>
            <a:ext cx="6865504" cy="41366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F572CD-099C-BA11-F42D-AF8DC3D422E3}"/>
              </a:ext>
            </a:extLst>
          </p:cNvPr>
          <p:cNvSpPr txBox="1"/>
          <p:nvPr/>
        </p:nvSpPr>
        <p:spPr>
          <a:xfrm>
            <a:off x="395536" y="6184015"/>
            <a:ext cx="8136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3366"/>
                </a:solidFill>
              </a:rPr>
              <a:t>The results achieved do not pretend to be </a:t>
            </a:r>
            <a:r>
              <a:rPr lang="en-US" dirty="0">
                <a:solidFill>
                  <a:srgbClr val="003366"/>
                </a:solidFill>
              </a:rPr>
              <a:t>“definitive”, but a </a:t>
            </a:r>
            <a:r>
              <a:rPr lang="en-US" u="sng" dirty="0">
                <a:solidFill>
                  <a:srgbClr val="003366"/>
                </a:solidFill>
              </a:rPr>
              <a:t>first attempt</a:t>
            </a:r>
            <a:r>
              <a:rPr lang="en-US" dirty="0">
                <a:solidFill>
                  <a:srgbClr val="003366"/>
                </a:solidFill>
              </a:rPr>
              <a:t>. </a:t>
            </a:r>
          </a:p>
          <a:p>
            <a:pPr algn="ctr"/>
            <a:r>
              <a:rPr lang="en-US" dirty="0">
                <a:solidFill>
                  <a:srgbClr val="003366"/>
                </a:solidFill>
              </a:rPr>
              <a:t>The </a:t>
            </a:r>
            <a:r>
              <a:rPr lang="en-US" sz="1800" dirty="0">
                <a:solidFill>
                  <a:srgbClr val="003366"/>
                </a:solidFill>
              </a:rPr>
              <a:t>scoring was done by 3 experts (2 regional + 1 international), results could vary.</a:t>
            </a:r>
          </a:p>
        </p:txBody>
      </p:sp>
    </p:spTree>
    <p:extLst>
      <p:ext uri="{BB962C8B-B14F-4D97-AF65-F5344CB8AC3E}">
        <p14:creationId xmlns:p14="http://schemas.microsoft.com/office/powerpoint/2010/main" val="23792262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79512" y="791996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66"/>
                </a:solidFill>
              </a:rPr>
              <a:t>Ranking of the FRM Measures by Macro-area</a:t>
            </a:r>
          </a:p>
          <a:p>
            <a:pPr algn="ctr"/>
            <a:r>
              <a:rPr lang="en-US" sz="3200" b="1" dirty="0">
                <a:solidFill>
                  <a:srgbClr val="003366"/>
                </a:solidFill>
              </a:rPr>
              <a:t>Drin Cascade</a:t>
            </a: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80C54F14-32C1-051B-A2B4-9BC618DBF60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4" y="0"/>
            <a:ext cx="392917" cy="764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blue paint splashes on a white surface&#10;&#10;Description automatically generated with low confidence">
            <a:extLst>
              <a:ext uri="{FF2B5EF4-FFF2-40B4-BE49-F238E27FC236}">
                <a16:creationId xmlns:a16="http://schemas.microsoft.com/office/drawing/2014/main" id="{E6EB3280-3B94-1B10-7D70-E49FC0B111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5157"/>
            <a:ext cx="1550903" cy="371676"/>
          </a:xfrm>
          <a:prstGeom prst="rect">
            <a:avLst/>
          </a:prstGeom>
        </p:spPr>
      </p:pic>
      <p:pic>
        <p:nvPicPr>
          <p:cNvPr id="8" name="Picture 7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76282130-7EA8-8060-9864-817375770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97" y="133470"/>
            <a:ext cx="1111500" cy="5803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B67884-C613-14C5-4A2A-4547BECFAAE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5443"/>
          <a:stretch/>
        </p:blipFill>
        <p:spPr>
          <a:xfrm>
            <a:off x="824579" y="1896506"/>
            <a:ext cx="7143818" cy="42782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6FCB00-AA53-0D93-8CB6-36B07B21C82C}"/>
              </a:ext>
            </a:extLst>
          </p:cNvPr>
          <p:cNvSpPr txBox="1"/>
          <p:nvPr/>
        </p:nvSpPr>
        <p:spPr>
          <a:xfrm>
            <a:off x="395536" y="6184015"/>
            <a:ext cx="8136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3366"/>
                </a:solidFill>
              </a:rPr>
              <a:t>The results achieved do not pretend to be </a:t>
            </a:r>
            <a:r>
              <a:rPr lang="en-US" dirty="0">
                <a:solidFill>
                  <a:srgbClr val="003366"/>
                </a:solidFill>
              </a:rPr>
              <a:t>“definitive”, but a </a:t>
            </a:r>
            <a:r>
              <a:rPr lang="en-US" u="sng" dirty="0">
                <a:solidFill>
                  <a:srgbClr val="003366"/>
                </a:solidFill>
              </a:rPr>
              <a:t>first attempt</a:t>
            </a:r>
            <a:r>
              <a:rPr lang="en-US" dirty="0">
                <a:solidFill>
                  <a:srgbClr val="003366"/>
                </a:solidFill>
              </a:rPr>
              <a:t>. </a:t>
            </a:r>
          </a:p>
          <a:p>
            <a:pPr algn="ctr"/>
            <a:r>
              <a:rPr lang="en-US" dirty="0">
                <a:solidFill>
                  <a:srgbClr val="003366"/>
                </a:solidFill>
              </a:rPr>
              <a:t>The </a:t>
            </a:r>
            <a:r>
              <a:rPr lang="en-US" sz="1800" dirty="0">
                <a:solidFill>
                  <a:srgbClr val="003366"/>
                </a:solidFill>
              </a:rPr>
              <a:t>scoring was done by 3 experts (2 regional + 1 international), results could vary.</a:t>
            </a:r>
          </a:p>
        </p:txBody>
      </p:sp>
    </p:spTree>
    <p:extLst>
      <p:ext uri="{BB962C8B-B14F-4D97-AF65-F5344CB8AC3E}">
        <p14:creationId xmlns:p14="http://schemas.microsoft.com/office/powerpoint/2010/main" val="6802111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79512" y="791996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66"/>
                </a:solidFill>
              </a:rPr>
              <a:t>Ranking of the FRM Measures by Macro-area</a:t>
            </a:r>
          </a:p>
          <a:p>
            <a:pPr algn="ctr"/>
            <a:r>
              <a:rPr lang="en-US" sz="3200" b="1" dirty="0">
                <a:solidFill>
                  <a:srgbClr val="003366"/>
                </a:solidFill>
              </a:rPr>
              <a:t>White Drin</a:t>
            </a: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80C54F14-32C1-051B-A2B4-9BC618DBF60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4" y="0"/>
            <a:ext cx="392917" cy="764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blue paint splashes on a white surface&#10;&#10;Description automatically generated with low confidence">
            <a:extLst>
              <a:ext uri="{FF2B5EF4-FFF2-40B4-BE49-F238E27FC236}">
                <a16:creationId xmlns:a16="http://schemas.microsoft.com/office/drawing/2014/main" id="{E6EB3280-3B94-1B10-7D70-E49FC0B111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5157"/>
            <a:ext cx="1550903" cy="371676"/>
          </a:xfrm>
          <a:prstGeom prst="rect">
            <a:avLst/>
          </a:prstGeom>
        </p:spPr>
      </p:pic>
      <p:pic>
        <p:nvPicPr>
          <p:cNvPr id="8" name="Picture 7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76282130-7EA8-8060-9864-817375770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97" y="133470"/>
            <a:ext cx="1111500" cy="5803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0624EF-1B6C-BAEE-DE39-0EECE65D18B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6428"/>
          <a:stretch/>
        </p:blipFill>
        <p:spPr>
          <a:xfrm>
            <a:off x="869598" y="1947399"/>
            <a:ext cx="7098799" cy="42070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2238F4-FFC8-9FBA-DE4A-FA5B1B34C877}"/>
              </a:ext>
            </a:extLst>
          </p:cNvPr>
          <p:cNvSpPr txBox="1"/>
          <p:nvPr/>
        </p:nvSpPr>
        <p:spPr>
          <a:xfrm>
            <a:off x="395536" y="6184015"/>
            <a:ext cx="8136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3366"/>
                </a:solidFill>
              </a:rPr>
              <a:t>The results achieved do not pretend to be </a:t>
            </a:r>
            <a:r>
              <a:rPr lang="en-US" dirty="0">
                <a:solidFill>
                  <a:srgbClr val="003366"/>
                </a:solidFill>
              </a:rPr>
              <a:t>“definitive”, but a </a:t>
            </a:r>
            <a:r>
              <a:rPr lang="en-US" u="sng" dirty="0">
                <a:solidFill>
                  <a:srgbClr val="003366"/>
                </a:solidFill>
              </a:rPr>
              <a:t>first attempt</a:t>
            </a:r>
            <a:r>
              <a:rPr lang="en-US" dirty="0">
                <a:solidFill>
                  <a:srgbClr val="003366"/>
                </a:solidFill>
              </a:rPr>
              <a:t>. </a:t>
            </a:r>
          </a:p>
          <a:p>
            <a:pPr algn="ctr"/>
            <a:r>
              <a:rPr lang="en-US" dirty="0">
                <a:solidFill>
                  <a:srgbClr val="003366"/>
                </a:solidFill>
              </a:rPr>
              <a:t>The </a:t>
            </a:r>
            <a:r>
              <a:rPr lang="en-US" sz="1800" dirty="0">
                <a:solidFill>
                  <a:srgbClr val="003366"/>
                </a:solidFill>
              </a:rPr>
              <a:t>scoring was done by 3 experts (2 regional + 1 international), results could vary.</a:t>
            </a:r>
          </a:p>
        </p:txBody>
      </p:sp>
    </p:spTree>
    <p:extLst>
      <p:ext uri="{BB962C8B-B14F-4D97-AF65-F5344CB8AC3E}">
        <p14:creationId xmlns:p14="http://schemas.microsoft.com/office/powerpoint/2010/main" val="17969012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79512" y="791996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66"/>
                </a:solidFill>
              </a:rPr>
              <a:t>Ranking of the FRM Measures by Macro-area</a:t>
            </a:r>
          </a:p>
          <a:p>
            <a:pPr algn="ctr"/>
            <a:r>
              <a:rPr lang="en-US" sz="3200" b="1" dirty="0">
                <a:solidFill>
                  <a:srgbClr val="003366"/>
                </a:solidFill>
              </a:rPr>
              <a:t>Upper Lakes</a:t>
            </a: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80C54F14-32C1-051B-A2B4-9BC618DBF60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4" y="0"/>
            <a:ext cx="392917" cy="764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blue paint splashes on a white surface&#10;&#10;Description automatically generated with low confidence">
            <a:extLst>
              <a:ext uri="{FF2B5EF4-FFF2-40B4-BE49-F238E27FC236}">
                <a16:creationId xmlns:a16="http://schemas.microsoft.com/office/drawing/2014/main" id="{E6EB3280-3B94-1B10-7D70-E49FC0B111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5157"/>
            <a:ext cx="1550903" cy="371676"/>
          </a:xfrm>
          <a:prstGeom prst="rect">
            <a:avLst/>
          </a:prstGeom>
        </p:spPr>
      </p:pic>
      <p:pic>
        <p:nvPicPr>
          <p:cNvPr id="8" name="Picture 7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76282130-7EA8-8060-9864-817375770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97" y="133470"/>
            <a:ext cx="1111500" cy="5803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725B01-4FC7-D2B5-89AD-E73198BD0EB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5316"/>
          <a:stretch/>
        </p:blipFill>
        <p:spPr>
          <a:xfrm>
            <a:off x="971600" y="1984300"/>
            <a:ext cx="6886985" cy="41299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59226E-F3CD-22F9-D585-D67659B84083}"/>
              </a:ext>
            </a:extLst>
          </p:cNvPr>
          <p:cNvSpPr txBox="1"/>
          <p:nvPr/>
        </p:nvSpPr>
        <p:spPr>
          <a:xfrm>
            <a:off x="395536" y="6184015"/>
            <a:ext cx="8136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3366"/>
                </a:solidFill>
              </a:rPr>
              <a:t>The results achieved do not pretend to be </a:t>
            </a:r>
            <a:r>
              <a:rPr lang="en-US" dirty="0">
                <a:solidFill>
                  <a:srgbClr val="003366"/>
                </a:solidFill>
              </a:rPr>
              <a:t>“definitive”, but a </a:t>
            </a:r>
            <a:r>
              <a:rPr lang="en-US" u="sng" dirty="0">
                <a:solidFill>
                  <a:srgbClr val="003366"/>
                </a:solidFill>
              </a:rPr>
              <a:t>first attempt</a:t>
            </a:r>
            <a:r>
              <a:rPr lang="en-US" dirty="0">
                <a:solidFill>
                  <a:srgbClr val="003366"/>
                </a:solidFill>
              </a:rPr>
              <a:t>. </a:t>
            </a:r>
          </a:p>
          <a:p>
            <a:pPr algn="ctr"/>
            <a:r>
              <a:rPr lang="en-US" dirty="0">
                <a:solidFill>
                  <a:srgbClr val="003366"/>
                </a:solidFill>
              </a:rPr>
              <a:t>The </a:t>
            </a:r>
            <a:r>
              <a:rPr lang="en-US" sz="1800" dirty="0">
                <a:solidFill>
                  <a:srgbClr val="003366"/>
                </a:solidFill>
              </a:rPr>
              <a:t>scoring was done by 3 experts (2 regional + 1 international), results could vary.</a:t>
            </a:r>
          </a:p>
        </p:txBody>
      </p:sp>
    </p:spTree>
    <p:extLst>
      <p:ext uri="{BB962C8B-B14F-4D97-AF65-F5344CB8AC3E}">
        <p14:creationId xmlns:p14="http://schemas.microsoft.com/office/powerpoint/2010/main" val="15738993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755576" y="2492896"/>
            <a:ext cx="75049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66"/>
                </a:solidFill>
              </a:rPr>
              <a:t>Transboundary High-Priority FRM Measures</a:t>
            </a: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80C54F14-32C1-051B-A2B4-9BC618DBF60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4" y="0"/>
            <a:ext cx="392917" cy="764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blue paint splashes on a white surface&#10;&#10;Description automatically generated with low confidence">
            <a:extLst>
              <a:ext uri="{FF2B5EF4-FFF2-40B4-BE49-F238E27FC236}">
                <a16:creationId xmlns:a16="http://schemas.microsoft.com/office/drawing/2014/main" id="{E6EB3280-3B94-1B10-7D70-E49FC0B111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5157"/>
            <a:ext cx="1550903" cy="371676"/>
          </a:xfrm>
          <a:prstGeom prst="rect">
            <a:avLst/>
          </a:prstGeom>
        </p:spPr>
      </p:pic>
      <p:pic>
        <p:nvPicPr>
          <p:cNvPr id="8" name="Picture 7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76282130-7EA8-8060-9864-817375770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97" y="133470"/>
            <a:ext cx="1111500" cy="58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1357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78238" y="764704"/>
            <a:ext cx="8640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66"/>
                </a:solidFill>
              </a:rPr>
              <a:t>Transboundary High-Priority FRM Measures</a:t>
            </a: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80C54F14-32C1-051B-A2B4-9BC618DBF60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4" y="0"/>
            <a:ext cx="392917" cy="764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blue paint splashes on a white surface&#10;&#10;Description automatically generated with low confidence">
            <a:extLst>
              <a:ext uri="{FF2B5EF4-FFF2-40B4-BE49-F238E27FC236}">
                <a16:creationId xmlns:a16="http://schemas.microsoft.com/office/drawing/2014/main" id="{E6EB3280-3B94-1B10-7D70-E49FC0B111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5157"/>
            <a:ext cx="1550903" cy="371676"/>
          </a:xfrm>
          <a:prstGeom prst="rect">
            <a:avLst/>
          </a:prstGeom>
        </p:spPr>
      </p:pic>
      <p:pic>
        <p:nvPicPr>
          <p:cNvPr id="8" name="Picture 7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76282130-7EA8-8060-9864-817375770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97" y="133470"/>
            <a:ext cx="1111500" cy="5803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072554-1E91-A292-2FCA-C847150CCC0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0508"/>
          <a:stretch/>
        </p:blipFill>
        <p:spPr>
          <a:xfrm>
            <a:off x="971600" y="1563540"/>
            <a:ext cx="6768752" cy="25250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25685B-24B1-823F-D8FD-73CCBC49BFD9}"/>
              </a:ext>
            </a:extLst>
          </p:cNvPr>
          <p:cNvSpPr txBox="1"/>
          <p:nvPr/>
        </p:nvSpPr>
        <p:spPr>
          <a:xfrm>
            <a:off x="251521" y="4365104"/>
            <a:ext cx="8784975" cy="2262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8288" algn="just">
              <a:spcAft>
                <a:spcPts val="600"/>
              </a:spcAft>
            </a:pPr>
            <a:r>
              <a:rPr lang="en-US" b="1" dirty="0">
                <a:solidFill>
                  <a:srgbClr val="003366"/>
                </a:solidFill>
              </a:rPr>
              <a:t>It Can Be Observed: 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66"/>
                </a:solidFill>
              </a:rPr>
              <a:t>Only Six (6) FRM categories were identified as high-priority. Two (2) prevention (M21, M24), two (2) protection (M31, M35), and two (2) Preparedness (M41, M42).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66"/>
                </a:solidFill>
              </a:rPr>
              <a:t>The Lower Drin is the only macro-area that includes all six (6) high-priority FRM measures.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66"/>
                </a:solidFill>
              </a:rPr>
              <a:t>M31 – Natural Flood Management is the sole FRM Measure common for all homogeneous flooding macro-areas</a:t>
            </a:r>
          </a:p>
        </p:txBody>
      </p:sp>
    </p:spTree>
    <p:extLst>
      <p:ext uri="{BB962C8B-B14F-4D97-AF65-F5344CB8AC3E}">
        <p14:creationId xmlns:p14="http://schemas.microsoft.com/office/powerpoint/2010/main" val="41315584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251520" y="782197"/>
            <a:ext cx="8640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66"/>
                </a:solidFill>
              </a:rPr>
              <a:t>Other Transboundary High-Priority FRM Measures</a:t>
            </a: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80C54F14-32C1-051B-A2B4-9BC618DBF60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4" y="0"/>
            <a:ext cx="392917" cy="764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blue paint splashes on a white surface&#10;&#10;Description automatically generated with low confidence">
            <a:extLst>
              <a:ext uri="{FF2B5EF4-FFF2-40B4-BE49-F238E27FC236}">
                <a16:creationId xmlns:a16="http://schemas.microsoft.com/office/drawing/2014/main" id="{E6EB3280-3B94-1B10-7D70-E49FC0B111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5157"/>
            <a:ext cx="1550903" cy="371676"/>
          </a:xfrm>
          <a:prstGeom prst="rect">
            <a:avLst/>
          </a:prstGeom>
        </p:spPr>
      </p:pic>
      <p:pic>
        <p:nvPicPr>
          <p:cNvPr id="8" name="Picture 7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76282130-7EA8-8060-9864-817375770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97" y="133470"/>
            <a:ext cx="1111500" cy="5803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25685B-24B1-823F-D8FD-73CCBC49BFD9}"/>
              </a:ext>
            </a:extLst>
          </p:cNvPr>
          <p:cNvSpPr txBox="1"/>
          <p:nvPr/>
        </p:nvSpPr>
        <p:spPr>
          <a:xfrm>
            <a:off x="251520" y="1435359"/>
            <a:ext cx="8640960" cy="5401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b="1" dirty="0">
                <a:solidFill>
                  <a:srgbClr val="003366"/>
                </a:solidFill>
              </a:rPr>
              <a:t>Agriculture Sector:</a:t>
            </a:r>
          </a:p>
          <a:p>
            <a:pPr marL="285750" indent="-28575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3366"/>
                </a:solidFill>
              </a:rPr>
              <a:t>Improve the agricultural resilience in flood-prone areas, Development and Enforcement of Sustainable Land Use Policies (Coping with Floods)</a:t>
            </a:r>
          </a:p>
          <a:p>
            <a:pPr marL="285750" indent="-285750" algn="just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3366"/>
                </a:solidFill>
              </a:rPr>
              <a:t>Improvement of drainage systems</a:t>
            </a:r>
          </a:p>
          <a:p>
            <a:pPr algn="just">
              <a:spcAft>
                <a:spcPts val="600"/>
              </a:spcAft>
            </a:pPr>
            <a:r>
              <a:rPr lang="en-US" b="1" dirty="0">
                <a:solidFill>
                  <a:srgbClr val="003366"/>
                </a:solidFill>
              </a:rPr>
              <a:t>Energy (Hydropower) Sector:</a:t>
            </a:r>
          </a:p>
          <a:p>
            <a:pPr marL="285750" indent="-28575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3366"/>
                </a:solidFill>
              </a:rPr>
              <a:t>Enhance Reservoir Storage Capacities and Modernize Hydropower Facilities</a:t>
            </a:r>
          </a:p>
          <a:p>
            <a:pPr marL="285750" indent="-285750" algn="just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3366"/>
                </a:solidFill>
              </a:rPr>
              <a:t>Promote Regional Cooperation and Integrated Water Management</a:t>
            </a:r>
          </a:p>
          <a:p>
            <a:pPr algn="just">
              <a:spcAft>
                <a:spcPts val="600"/>
              </a:spcAft>
            </a:pPr>
            <a:r>
              <a:rPr lang="en-US" b="1" dirty="0">
                <a:solidFill>
                  <a:srgbClr val="003366"/>
                </a:solidFill>
              </a:rPr>
              <a:t>Risk Financing &amp; Risk Transfer </a:t>
            </a:r>
          </a:p>
          <a:p>
            <a:pPr marL="285750" indent="-28575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3366"/>
                </a:solidFill>
              </a:rPr>
              <a:t>Promotion of Insurance products and Tax incentives  (Italy, mandatory since 01/01/25)</a:t>
            </a:r>
          </a:p>
          <a:p>
            <a:pPr marL="285750" indent="-285750" algn="just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3366"/>
                </a:solidFill>
              </a:rPr>
              <a:t>Public awareness campaigns about the need for private risk financing</a:t>
            </a:r>
          </a:p>
          <a:p>
            <a:pPr algn="just">
              <a:spcAft>
                <a:spcPts val="600"/>
              </a:spcAft>
            </a:pPr>
            <a:r>
              <a:rPr lang="en-US" b="1" dirty="0">
                <a:solidFill>
                  <a:srgbClr val="003366"/>
                </a:solidFill>
              </a:rPr>
              <a:t>Institutional Strengthening &amp; Investment Plan</a:t>
            </a:r>
          </a:p>
          <a:p>
            <a:pPr marL="285750" indent="-28575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3366"/>
                </a:solidFill>
              </a:rPr>
              <a:t>Strengthening key riparian institutions related to hydro-climatic risks </a:t>
            </a:r>
          </a:p>
          <a:p>
            <a:pPr marL="285750" indent="-28575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3366"/>
                </a:solidFill>
              </a:rPr>
              <a:t>Hydro-climatic risks cannot rely on a single lead agency, it’s necessary a joined-up  government approach involving key agencies </a:t>
            </a:r>
          </a:p>
          <a:p>
            <a:pPr marL="285750" indent="-28575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3366"/>
                </a:solidFill>
              </a:rPr>
              <a:t>Promote the constitution of a Transboundary Drin River Basin Commission  (DRBC)</a:t>
            </a:r>
          </a:p>
        </p:txBody>
      </p:sp>
    </p:spTree>
    <p:extLst>
      <p:ext uri="{BB962C8B-B14F-4D97-AF65-F5344CB8AC3E}">
        <p14:creationId xmlns:p14="http://schemas.microsoft.com/office/powerpoint/2010/main" val="20941232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755576" y="2492896"/>
            <a:ext cx="75049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66"/>
                </a:solidFill>
              </a:rPr>
              <a:t>Structure of the Transboundary               FRM Action Plans</a:t>
            </a: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80C54F14-32C1-051B-A2B4-9BC618DBF60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4" y="0"/>
            <a:ext cx="392917" cy="764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blue paint splashes on a white surface&#10;&#10;Description automatically generated with low confidence">
            <a:extLst>
              <a:ext uri="{FF2B5EF4-FFF2-40B4-BE49-F238E27FC236}">
                <a16:creationId xmlns:a16="http://schemas.microsoft.com/office/drawing/2014/main" id="{E6EB3280-3B94-1B10-7D70-E49FC0B111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5157"/>
            <a:ext cx="1550903" cy="371676"/>
          </a:xfrm>
          <a:prstGeom prst="rect">
            <a:avLst/>
          </a:prstGeom>
        </p:spPr>
      </p:pic>
      <p:pic>
        <p:nvPicPr>
          <p:cNvPr id="8" name="Picture 7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76282130-7EA8-8060-9864-817375770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97" y="133470"/>
            <a:ext cx="1111500" cy="58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02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071538" y="575558"/>
            <a:ext cx="70009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66"/>
                </a:solidFill>
              </a:rPr>
              <a:t>Status of FRM in Riparian Countries</a:t>
            </a: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80C54F14-32C1-051B-A2B4-9BC618DBF60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4" y="0"/>
            <a:ext cx="392917" cy="764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blue paint splashes on a white surface&#10;&#10;Description automatically generated with low confidence">
            <a:extLst>
              <a:ext uri="{FF2B5EF4-FFF2-40B4-BE49-F238E27FC236}">
                <a16:creationId xmlns:a16="http://schemas.microsoft.com/office/drawing/2014/main" id="{E6EB3280-3B94-1B10-7D70-E49FC0B111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5157"/>
            <a:ext cx="1550903" cy="371676"/>
          </a:xfrm>
          <a:prstGeom prst="rect">
            <a:avLst/>
          </a:prstGeom>
        </p:spPr>
      </p:pic>
      <p:pic>
        <p:nvPicPr>
          <p:cNvPr id="8" name="Picture 7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76282130-7EA8-8060-9864-817375770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97" y="133470"/>
            <a:ext cx="1111500" cy="580341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913386" y="2132856"/>
            <a:ext cx="3867912" cy="657450"/>
            <a:chOff x="5385816" y="1878743"/>
            <a:chExt cx="3867912" cy="646331"/>
          </a:xfrm>
        </p:grpSpPr>
        <p:sp>
          <p:nvSpPr>
            <p:cNvPr id="60" name="TextBox 59"/>
            <p:cNvSpPr txBox="1"/>
            <p:nvPr/>
          </p:nvSpPr>
          <p:spPr>
            <a:xfrm>
              <a:off x="5385816" y="2103120"/>
              <a:ext cx="365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1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751576" y="1878743"/>
              <a:ext cx="3502152" cy="64633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PFRA – Preliminary FR Assessment</a:t>
              </a:r>
            </a:p>
            <a:p>
              <a:pPr algn="ctr"/>
              <a:r>
                <a:rPr lang="en-US" dirty="0"/>
                <a:t>(Art. 4+5)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760224" y="3337532"/>
            <a:ext cx="4021074" cy="1584280"/>
            <a:chOff x="5232654" y="3063045"/>
            <a:chExt cx="4021074" cy="1557487"/>
          </a:xfrm>
        </p:grpSpPr>
        <p:grpSp>
          <p:nvGrpSpPr>
            <p:cNvPr id="56" name="Group 55"/>
            <p:cNvGrpSpPr/>
            <p:nvPr/>
          </p:nvGrpSpPr>
          <p:grpSpPr>
            <a:xfrm>
              <a:off x="5232654" y="3063045"/>
              <a:ext cx="4021074" cy="1015663"/>
              <a:chOff x="5232654" y="1878743"/>
              <a:chExt cx="4021074" cy="1015663"/>
            </a:xfrm>
          </p:grpSpPr>
          <p:sp>
            <p:nvSpPr>
              <p:cNvPr id="58" name="TextBox 57"/>
              <p:cNvSpPr txBox="1"/>
              <p:nvPr/>
            </p:nvSpPr>
            <p:spPr>
              <a:xfrm>
                <a:off x="5232654" y="2525074"/>
                <a:ext cx="3657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2</a:t>
                </a: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5751576" y="1878743"/>
                <a:ext cx="3502152" cy="646331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Flood Hazard Maps for APSFRs</a:t>
                </a:r>
              </a:p>
              <a:p>
                <a:pPr algn="ctr"/>
                <a:r>
                  <a:rPr lang="en-US" dirty="0"/>
                  <a:t>(Art. 6(1))</a:t>
                </a:r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5751576" y="3974201"/>
              <a:ext cx="3502152" cy="64633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Flood Risk Maps/ Vulnerability, Damage Assess. (Art. 6 (5))</a:t>
              </a:r>
            </a:p>
          </p:txBody>
        </p:sp>
      </p:grpSp>
      <p:cxnSp>
        <p:nvCxnSpPr>
          <p:cNvPr id="48" name="Straight Arrow Connector 47"/>
          <p:cNvCxnSpPr>
            <a:stCxn id="61" idx="2"/>
            <a:endCxn id="59" idx="0"/>
          </p:cNvCxnSpPr>
          <p:nvPr/>
        </p:nvCxnSpPr>
        <p:spPr>
          <a:xfrm>
            <a:off x="3030222" y="2790306"/>
            <a:ext cx="0" cy="547226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3004314" y="3997706"/>
            <a:ext cx="0" cy="26546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Right Bracket 49"/>
          <p:cNvSpPr/>
          <p:nvPr/>
        </p:nvSpPr>
        <p:spPr>
          <a:xfrm rot="10800000">
            <a:off x="1013970" y="3204801"/>
            <a:ext cx="265176" cy="1884675"/>
          </a:xfrm>
          <a:prstGeom prst="rightBracket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ight Bracket 50"/>
          <p:cNvSpPr/>
          <p:nvPr/>
        </p:nvSpPr>
        <p:spPr>
          <a:xfrm>
            <a:off x="4901694" y="3204801"/>
            <a:ext cx="265176" cy="1884675"/>
          </a:xfrm>
          <a:prstGeom prst="rightBracket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3021078" y="4921812"/>
            <a:ext cx="0" cy="26546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3" name="Group 52"/>
          <p:cNvGrpSpPr/>
          <p:nvPr/>
        </p:nvGrpSpPr>
        <p:grpSpPr>
          <a:xfrm>
            <a:off x="943104" y="5222208"/>
            <a:ext cx="3867912" cy="1200329"/>
            <a:chOff x="5385816" y="1878743"/>
            <a:chExt cx="3867912" cy="1180028"/>
          </a:xfrm>
        </p:grpSpPr>
        <p:sp>
          <p:nvSpPr>
            <p:cNvPr id="54" name="TextBox 53"/>
            <p:cNvSpPr txBox="1"/>
            <p:nvPr/>
          </p:nvSpPr>
          <p:spPr>
            <a:xfrm>
              <a:off x="5385816" y="2103120"/>
              <a:ext cx="365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3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751576" y="1878743"/>
              <a:ext cx="3502152" cy="1180028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Flood Risk Management Plans</a:t>
              </a:r>
            </a:p>
            <a:p>
              <a:pPr algn="ctr"/>
              <a:r>
                <a:rPr lang="en-US" dirty="0"/>
                <a:t>(Art. 7)</a:t>
              </a:r>
            </a:p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Single FRMP for Transboundary River Basin  (Art. 8)*</a:t>
              </a:r>
            </a:p>
          </p:txBody>
        </p:sp>
      </p:grpSp>
      <p:sp>
        <p:nvSpPr>
          <p:cNvPr id="62" name="TextBox 61"/>
          <p:cNvSpPr txBox="1"/>
          <p:nvPr/>
        </p:nvSpPr>
        <p:spPr>
          <a:xfrm rot="16200000">
            <a:off x="3863435" y="3886166"/>
            <a:ext cx="3643656" cy="33855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1600" dirty="0"/>
              <a:t>MONTENEGRO</a:t>
            </a:r>
            <a:endParaRPr lang="en-GB" sz="1600" dirty="0"/>
          </a:p>
        </p:txBody>
      </p:sp>
      <p:sp>
        <p:nvSpPr>
          <p:cNvPr id="63" name="TextBox 62"/>
          <p:cNvSpPr txBox="1"/>
          <p:nvPr/>
        </p:nvSpPr>
        <p:spPr>
          <a:xfrm>
            <a:off x="1290202" y="1418009"/>
            <a:ext cx="6594166" cy="36933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b="1" dirty="0"/>
              <a:t>Drin/Drim – Buna/Bojana River </a:t>
            </a:r>
            <a:r>
              <a:rPr lang="de-CH" b="1" dirty="0" err="1"/>
              <a:t>Basin</a:t>
            </a:r>
            <a:r>
              <a:rPr lang="de-CH" b="1" dirty="0"/>
              <a:t> – EU Floods </a:t>
            </a:r>
            <a:r>
              <a:rPr lang="de-CH" b="1" dirty="0" err="1"/>
              <a:t>Directive</a:t>
            </a:r>
            <a:endParaRPr lang="en-GB" b="1" dirty="0"/>
          </a:p>
        </p:txBody>
      </p:sp>
      <p:sp>
        <p:nvSpPr>
          <p:cNvPr id="67" name="TextBox 66"/>
          <p:cNvSpPr txBox="1"/>
          <p:nvPr/>
        </p:nvSpPr>
        <p:spPr>
          <a:xfrm rot="16200000">
            <a:off x="4485276" y="3893780"/>
            <a:ext cx="3628428" cy="33855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1600" dirty="0"/>
              <a:t>ALBANIA</a:t>
            </a:r>
            <a:endParaRPr lang="en-GB" sz="1600" dirty="0"/>
          </a:p>
        </p:txBody>
      </p:sp>
      <p:sp>
        <p:nvSpPr>
          <p:cNvPr id="69" name="TextBox 68"/>
          <p:cNvSpPr txBox="1"/>
          <p:nvPr/>
        </p:nvSpPr>
        <p:spPr>
          <a:xfrm rot="16200000">
            <a:off x="5692359" y="3442846"/>
            <a:ext cx="2726564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1600" dirty="0"/>
              <a:t>NORTH MACEDONIA</a:t>
            </a:r>
            <a:endParaRPr lang="en-GB" sz="1600" dirty="0"/>
          </a:p>
        </p:txBody>
      </p:sp>
      <p:sp>
        <p:nvSpPr>
          <p:cNvPr id="71" name="TextBox 70"/>
          <p:cNvSpPr txBox="1"/>
          <p:nvPr/>
        </p:nvSpPr>
        <p:spPr>
          <a:xfrm rot="16200000">
            <a:off x="7129558" y="2663108"/>
            <a:ext cx="1171066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1600" dirty="0"/>
              <a:t>KOSOVO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0541269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79512" y="791996"/>
            <a:ext cx="8640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66"/>
                </a:solidFill>
              </a:rPr>
              <a:t>Structure of the FRM Action Plans</a:t>
            </a: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80C54F14-32C1-051B-A2B4-9BC618DBF60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4" y="0"/>
            <a:ext cx="392917" cy="764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blue paint splashes on a white surface&#10;&#10;Description automatically generated with low confidence">
            <a:extLst>
              <a:ext uri="{FF2B5EF4-FFF2-40B4-BE49-F238E27FC236}">
                <a16:creationId xmlns:a16="http://schemas.microsoft.com/office/drawing/2014/main" id="{E6EB3280-3B94-1B10-7D70-E49FC0B111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5157"/>
            <a:ext cx="1550903" cy="371676"/>
          </a:xfrm>
          <a:prstGeom prst="rect">
            <a:avLst/>
          </a:prstGeom>
        </p:spPr>
      </p:pic>
      <p:pic>
        <p:nvPicPr>
          <p:cNvPr id="8" name="Picture 7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76282130-7EA8-8060-9864-817375770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97" y="133470"/>
            <a:ext cx="1111500" cy="5803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59226E-F3CD-22F9-D585-D67659B84083}"/>
              </a:ext>
            </a:extLst>
          </p:cNvPr>
          <p:cNvSpPr txBox="1"/>
          <p:nvPr/>
        </p:nvSpPr>
        <p:spPr>
          <a:xfrm>
            <a:off x="31651" y="1556792"/>
            <a:ext cx="9048246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000" b="1" dirty="0">
                <a:solidFill>
                  <a:srgbClr val="003366"/>
                </a:solidFill>
              </a:rPr>
              <a:t>Basic Elements on the Preparation of the FRM Action Plans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366"/>
                </a:solidFill>
              </a:rPr>
              <a:t>The </a:t>
            </a:r>
            <a:r>
              <a:rPr lang="en-US" sz="2000" u="sng" dirty="0">
                <a:solidFill>
                  <a:srgbClr val="003366"/>
                </a:solidFill>
              </a:rPr>
              <a:t>FRM Strategy &amp; FRM Action Plan </a:t>
            </a:r>
            <a:r>
              <a:rPr lang="en-US" sz="2000" dirty="0">
                <a:solidFill>
                  <a:srgbClr val="003366"/>
                </a:solidFill>
              </a:rPr>
              <a:t>are interlinked and influence each other reciprocally, any change in the FRM Strategy affects the Action Plan, and vice versa.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366"/>
                </a:solidFill>
              </a:rPr>
              <a:t>The </a:t>
            </a:r>
            <a:r>
              <a:rPr lang="en-US" sz="2000" u="sng" dirty="0">
                <a:solidFill>
                  <a:srgbClr val="003366"/>
                </a:solidFill>
              </a:rPr>
              <a:t>FRM Strategy </a:t>
            </a:r>
            <a:r>
              <a:rPr lang="en-US" sz="2000" dirty="0">
                <a:solidFill>
                  <a:srgbClr val="003366"/>
                </a:solidFill>
              </a:rPr>
              <a:t>defines the shared vision, Goals, Strategic Objectives and the expected outcomes to be achieved in 2035 (framework).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366"/>
                </a:solidFill>
              </a:rPr>
              <a:t>The </a:t>
            </a:r>
            <a:r>
              <a:rPr lang="en-US" sz="2000" u="sng" dirty="0">
                <a:solidFill>
                  <a:srgbClr val="003366"/>
                </a:solidFill>
              </a:rPr>
              <a:t>FRM Action Plan </a:t>
            </a:r>
            <a:r>
              <a:rPr lang="en-US" sz="2000" dirty="0">
                <a:solidFill>
                  <a:srgbClr val="003366"/>
                </a:solidFill>
              </a:rPr>
              <a:t>is the mechanism (list of high-priority actions to be implemented) through which the expected outcomes of the FRM Strategy would be achieved.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366"/>
                </a:solidFill>
              </a:rPr>
              <a:t>The FRM Action Plans were prepared considering </a:t>
            </a:r>
            <a:r>
              <a:rPr lang="en-US" sz="2000" b="1" dirty="0">
                <a:solidFill>
                  <a:srgbClr val="003366"/>
                </a:solidFill>
              </a:rPr>
              <a:t>ONLY</a:t>
            </a:r>
            <a:r>
              <a:rPr lang="en-US" sz="2000" dirty="0">
                <a:solidFill>
                  <a:srgbClr val="003366"/>
                </a:solidFill>
              </a:rPr>
              <a:t> the </a:t>
            </a:r>
            <a:r>
              <a:rPr lang="en-US" sz="2000" u="sng" dirty="0">
                <a:solidFill>
                  <a:srgbClr val="003366"/>
                </a:solidFill>
              </a:rPr>
              <a:t>FRM Measures ranked as High-Priority </a:t>
            </a:r>
            <a:r>
              <a:rPr lang="en-US" sz="2000" dirty="0">
                <a:solidFill>
                  <a:srgbClr val="003366"/>
                </a:solidFill>
              </a:rPr>
              <a:t>(Prevention, Protection and Preparedness). The FRM Measures belonging to the “Recovery &amp; Review” category were excluded from the analysis (post-disaster).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366"/>
                </a:solidFill>
              </a:rPr>
              <a:t>Within the FRM Action Plan were considered only feasible FRM Measures in terms of costs, environmental impact (EIA), and social benefits (CBA).</a:t>
            </a:r>
          </a:p>
        </p:txBody>
      </p:sp>
    </p:spTree>
    <p:extLst>
      <p:ext uri="{BB962C8B-B14F-4D97-AF65-F5344CB8AC3E}">
        <p14:creationId xmlns:p14="http://schemas.microsoft.com/office/powerpoint/2010/main" val="29463058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79512" y="702203"/>
            <a:ext cx="8640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66"/>
                </a:solidFill>
              </a:rPr>
              <a:t>Structure of the FRM Action Plans</a:t>
            </a: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80C54F14-32C1-051B-A2B4-9BC618DBF60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4" y="0"/>
            <a:ext cx="392917" cy="764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blue paint splashes on a white surface&#10;&#10;Description automatically generated with low confidence">
            <a:extLst>
              <a:ext uri="{FF2B5EF4-FFF2-40B4-BE49-F238E27FC236}">
                <a16:creationId xmlns:a16="http://schemas.microsoft.com/office/drawing/2014/main" id="{E6EB3280-3B94-1B10-7D70-E49FC0B111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5157"/>
            <a:ext cx="1550903" cy="371676"/>
          </a:xfrm>
          <a:prstGeom prst="rect">
            <a:avLst/>
          </a:prstGeom>
        </p:spPr>
      </p:pic>
      <p:pic>
        <p:nvPicPr>
          <p:cNvPr id="8" name="Picture 7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76282130-7EA8-8060-9864-817375770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97" y="133470"/>
            <a:ext cx="1111500" cy="5803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AE1567-94F2-BBAC-C750-00D76D9291A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6803"/>
          <a:stretch/>
        </p:blipFill>
        <p:spPr>
          <a:xfrm>
            <a:off x="1115615" y="1298013"/>
            <a:ext cx="6852781" cy="39438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65777F-0EF0-5129-600C-2B1B1D252265}"/>
              </a:ext>
            </a:extLst>
          </p:cNvPr>
          <p:cNvSpPr txBox="1"/>
          <p:nvPr/>
        </p:nvSpPr>
        <p:spPr>
          <a:xfrm>
            <a:off x="492731" y="5367557"/>
            <a:ext cx="8163509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3366"/>
                </a:solidFill>
              </a:rPr>
              <a:t>To cross-validate the </a:t>
            </a:r>
            <a:r>
              <a:rPr lang="en-US" sz="1800" u="sng" dirty="0">
                <a:solidFill>
                  <a:srgbClr val="003366"/>
                </a:solidFill>
              </a:rPr>
              <a:t>FRM Strategy </a:t>
            </a:r>
            <a:r>
              <a:rPr lang="en-US" sz="1800" dirty="0">
                <a:solidFill>
                  <a:srgbClr val="003366"/>
                </a:solidFill>
              </a:rPr>
              <a:t>with the results of the </a:t>
            </a:r>
            <a:r>
              <a:rPr lang="en-US" sz="1800" u="sng" dirty="0">
                <a:solidFill>
                  <a:srgbClr val="003366"/>
                </a:solidFill>
              </a:rPr>
              <a:t>FRM Action Plan</a:t>
            </a:r>
            <a:r>
              <a:rPr lang="en-US" sz="1800" dirty="0">
                <a:solidFill>
                  <a:srgbClr val="003366"/>
                </a:solidFill>
              </a:rPr>
              <a:t>, the harmonized catalog of FRM Measures was grouped according to the Axis of Action.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3366"/>
                </a:solidFill>
              </a:rPr>
              <a:t>The FRM Action Plan matrix was subdivided into three (3) tables, one for each Axis of Action, Strategic Objectives.</a:t>
            </a:r>
          </a:p>
        </p:txBody>
      </p:sp>
    </p:spTree>
    <p:extLst>
      <p:ext uri="{BB962C8B-B14F-4D97-AF65-F5344CB8AC3E}">
        <p14:creationId xmlns:p14="http://schemas.microsoft.com/office/powerpoint/2010/main" val="33944052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79512" y="702203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66"/>
                </a:solidFill>
              </a:rPr>
              <a:t>Example of FRM Action Plan by Macro-area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Lower Drin</a:t>
            </a: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80C54F14-32C1-051B-A2B4-9BC618DBF60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4" y="0"/>
            <a:ext cx="392917" cy="764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blue paint splashes on a white surface&#10;&#10;Description automatically generated with low confidence">
            <a:extLst>
              <a:ext uri="{FF2B5EF4-FFF2-40B4-BE49-F238E27FC236}">
                <a16:creationId xmlns:a16="http://schemas.microsoft.com/office/drawing/2014/main" id="{E6EB3280-3B94-1B10-7D70-E49FC0B111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5157"/>
            <a:ext cx="1550903" cy="371676"/>
          </a:xfrm>
          <a:prstGeom prst="rect">
            <a:avLst/>
          </a:prstGeom>
        </p:spPr>
      </p:pic>
      <p:pic>
        <p:nvPicPr>
          <p:cNvPr id="8" name="Picture 7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76282130-7EA8-8060-9864-817375770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97" y="133470"/>
            <a:ext cx="1111500" cy="5803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946304-FC5A-89B0-E7D6-63B65BCAD0C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475" t="29919" r="4327" b="16926"/>
          <a:stretch/>
        </p:blipFill>
        <p:spPr>
          <a:xfrm>
            <a:off x="99814" y="2348154"/>
            <a:ext cx="8962802" cy="36011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D5F436F-A89D-B919-234C-A690805DD89E}"/>
              </a:ext>
            </a:extLst>
          </p:cNvPr>
          <p:cNvSpPr txBox="1"/>
          <p:nvPr/>
        </p:nvSpPr>
        <p:spPr>
          <a:xfrm>
            <a:off x="395536" y="1978822"/>
            <a:ext cx="77048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3366"/>
                </a:solidFill>
              </a:rPr>
              <a:t>AXIS OF ACTION I :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258449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79512" y="702203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66"/>
                </a:solidFill>
              </a:rPr>
              <a:t>Example of FRM Action Plan by Macro-area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Lower Drin</a:t>
            </a: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80C54F14-32C1-051B-A2B4-9BC618DBF60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4" y="0"/>
            <a:ext cx="392917" cy="764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blue paint splashes on a white surface&#10;&#10;Description automatically generated with low confidence">
            <a:extLst>
              <a:ext uri="{FF2B5EF4-FFF2-40B4-BE49-F238E27FC236}">
                <a16:creationId xmlns:a16="http://schemas.microsoft.com/office/drawing/2014/main" id="{E6EB3280-3B94-1B10-7D70-E49FC0B111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5157"/>
            <a:ext cx="1550903" cy="371676"/>
          </a:xfrm>
          <a:prstGeom prst="rect">
            <a:avLst/>
          </a:prstGeom>
        </p:spPr>
      </p:pic>
      <p:pic>
        <p:nvPicPr>
          <p:cNvPr id="8" name="Picture 7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76282130-7EA8-8060-9864-817375770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97" y="133470"/>
            <a:ext cx="1111500" cy="5803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D5F436F-A89D-B919-234C-A690805DD89E}"/>
              </a:ext>
            </a:extLst>
          </p:cNvPr>
          <p:cNvSpPr txBox="1"/>
          <p:nvPr/>
        </p:nvSpPr>
        <p:spPr>
          <a:xfrm>
            <a:off x="395536" y="1978822"/>
            <a:ext cx="77048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3366"/>
                </a:solidFill>
              </a:rPr>
              <a:t>AXIS OF ACTION II :</a:t>
            </a:r>
            <a:endParaRPr lang="en-US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0C61353-7667-3979-B791-5EAD5B92559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413" t="35540" r="7476" b="26376"/>
          <a:stretch/>
        </p:blipFill>
        <p:spPr>
          <a:xfrm>
            <a:off x="357018" y="2348154"/>
            <a:ext cx="8722879" cy="273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276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79512" y="702203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66"/>
                </a:solidFill>
              </a:rPr>
              <a:t>Example of FRM Action Plan by Macro-area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Lower Drin</a:t>
            </a: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80C54F14-32C1-051B-A2B4-9BC618DBF60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4" y="0"/>
            <a:ext cx="392917" cy="764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blue paint splashes on a white surface&#10;&#10;Description automatically generated with low confidence">
            <a:extLst>
              <a:ext uri="{FF2B5EF4-FFF2-40B4-BE49-F238E27FC236}">
                <a16:creationId xmlns:a16="http://schemas.microsoft.com/office/drawing/2014/main" id="{E6EB3280-3B94-1B10-7D70-E49FC0B111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5157"/>
            <a:ext cx="1550903" cy="371676"/>
          </a:xfrm>
          <a:prstGeom prst="rect">
            <a:avLst/>
          </a:prstGeom>
        </p:spPr>
      </p:pic>
      <p:pic>
        <p:nvPicPr>
          <p:cNvPr id="8" name="Picture 7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76282130-7EA8-8060-9864-817375770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97" y="133470"/>
            <a:ext cx="1111500" cy="5803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D5F436F-A89D-B919-234C-A690805DD89E}"/>
              </a:ext>
            </a:extLst>
          </p:cNvPr>
          <p:cNvSpPr txBox="1"/>
          <p:nvPr/>
        </p:nvSpPr>
        <p:spPr>
          <a:xfrm>
            <a:off x="395536" y="1877555"/>
            <a:ext cx="77048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3366"/>
                </a:solidFill>
              </a:rPr>
              <a:t>AXIS OF ACTION III :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52490B-CBC7-FAEB-1513-398EB02D653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625" t="25324" r="11413" b="9838"/>
          <a:stretch/>
        </p:blipFill>
        <p:spPr>
          <a:xfrm>
            <a:off x="426390" y="2132856"/>
            <a:ext cx="8178058" cy="453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4941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316782" y="2492896"/>
            <a:ext cx="86571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b="1" dirty="0">
                <a:solidFill>
                  <a:srgbClr val="003366"/>
                </a:solidFill>
              </a:rPr>
              <a:t>CONSULTATION PROCESS</a:t>
            </a:r>
          </a:p>
          <a:p>
            <a:pPr algn="ctr">
              <a:spcAft>
                <a:spcPts val="1200"/>
              </a:spcAft>
            </a:pPr>
            <a:r>
              <a:rPr lang="en-US" sz="3200" b="1" dirty="0">
                <a:solidFill>
                  <a:srgbClr val="003366"/>
                </a:solidFill>
              </a:rPr>
              <a:t>Stakeholder Engagement for Validation of the FRM Strategy &amp; FRM Action Plan</a:t>
            </a:r>
          </a:p>
          <a:p>
            <a:pPr algn="ctr">
              <a:spcAft>
                <a:spcPts val="1200"/>
              </a:spcAft>
            </a:pPr>
            <a:r>
              <a:rPr lang="en-US" sz="2400" dirty="0">
                <a:solidFill>
                  <a:srgbClr val="003366"/>
                </a:solidFill>
              </a:rPr>
              <a:t>(After reviewing  and acknowledgment from Drin CORDA  - EWG)</a:t>
            </a: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80C54F14-32C1-051B-A2B4-9BC618DBF60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4" y="0"/>
            <a:ext cx="392917" cy="764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blue paint splashes on a white surface&#10;&#10;Description automatically generated with low confidence">
            <a:extLst>
              <a:ext uri="{FF2B5EF4-FFF2-40B4-BE49-F238E27FC236}">
                <a16:creationId xmlns:a16="http://schemas.microsoft.com/office/drawing/2014/main" id="{E6EB3280-3B94-1B10-7D70-E49FC0B111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5157"/>
            <a:ext cx="1550903" cy="371676"/>
          </a:xfrm>
          <a:prstGeom prst="rect">
            <a:avLst/>
          </a:prstGeom>
        </p:spPr>
      </p:pic>
      <p:pic>
        <p:nvPicPr>
          <p:cNvPr id="8" name="Picture 7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76282130-7EA8-8060-9864-817375770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97" y="133470"/>
            <a:ext cx="1111500" cy="58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488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80C54F14-32C1-051B-A2B4-9BC618DBF60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4" y="0"/>
            <a:ext cx="392917" cy="764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blue paint splashes on a white surface&#10;&#10;Description automatically generated with low confidence">
            <a:extLst>
              <a:ext uri="{FF2B5EF4-FFF2-40B4-BE49-F238E27FC236}">
                <a16:creationId xmlns:a16="http://schemas.microsoft.com/office/drawing/2014/main" id="{E6EB3280-3B94-1B10-7D70-E49FC0B111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5157"/>
            <a:ext cx="1550903" cy="371676"/>
          </a:xfrm>
          <a:prstGeom prst="rect">
            <a:avLst/>
          </a:prstGeom>
        </p:spPr>
      </p:pic>
      <p:pic>
        <p:nvPicPr>
          <p:cNvPr id="8" name="Picture 7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76282130-7EA8-8060-9864-817375770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97" y="133470"/>
            <a:ext cx="1111500" cy="580341"/>
          </a:xfrm>
          <a:prstGeom prst="rect">
            <a:avLst/>
          </a:prstGeom>
        </p:spPr>
      </p:pic>
      <p:sp>
        <p:nvSpPr>
          <p:cNvPr id="17" name="Rettangolo 6">
            <a:extLst>
              <a:ext uri="{FF2B5EF4-FFF2-40B4-BE49-F238E27FC236}">
                <a16:creationId xmlns:a16="http://schemas.microsoft.com/office/drawing/2014/main" id="{0F02122C-B8FB-604C-158A-8038EF35E951}"/>
              </a:ext>
            </a:extLst>
          </p:cNvPr>
          <p:cNvSpPr/>
          <p:nvPr/>
        </p:nvSpPr>
        <p:spPr>
          <a:xfrm>
            <a:off x="500618" y="800429"/>
            <a:ext cx="75954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66"/>
                </a:solidFill>
              </a:rPr>
              <a:t>Communication Plan -  floods.drinbasin</a:t>
            </a:r>
            <a:r>
              <a:rPr lang="en-US" sz="3200" b="1" dirty="0">
                <a:solidFill>
                  <a:schemeClr val="tx2"/>
                </a:solidFill>
              </a:rPr>
              <a:t>.org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04D5A90D-C6CD-4AFC-BAF9-133FC36E2872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536" y="16120"/>
            <a:ext cx="1013351" cy="697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FF71F0-ED6F-4547-BD6A-841D3CC4E6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560" y="1628800"/>
            <a:ext cx="7708080" cy="483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29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reveal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165246" y="1700808"/>
            <a:ext cx="700092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200" b="1" dirty="0">
              <a:solidFill>
                <a:srgbClr val="003366"/>
              </a:solidFill>
            </a:endParaRPr>
          </a:p>
          <a:p>
            <a:pPr algn="ctr">
              <a:spcAft>
                <a:spcPts val="1200"/>
              </a:spcAft>
            </a:pPr>
            <a:r>
              <a:rPr lang="en-US" sz="3200" b="1" dirty="0">
                <a:solidFill>
                  <a:srgbClr val="003366"/>
                </a:solidFill>
              </a:rPr>
              <a:t>Transboundary FRM Action Plan  Specific Actions</a:t>
            </a:r>
          </a:p>
          <a:p>
            <a:pPr algn="ctr"/>
            <a:endParaRPr lang="en-US" sz="3200" b="1" dirty="0">
              <a:solidFill>
                <a:srgbClr val="003366"/>
              </a:solidFill>
            </a:endParaRPr>
          </a:p>
          <a:p>
            <a:pPr algn="ctr"/>
            <a:r>
              <a:rPr lang="en-US" sz="3200" b="1" dirty="0">
                <a:solidFill>
                  <a:srgbClr val="003366"/>
                </a:solidFill>
              </a:rPr>
              <a:t>(Next Presentation)</a:t>
            </a: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80C54F14-32C1-051B-A2B4-9BC618DBF60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4" y="0"/>
            <a:ext cx="392917" cy="764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blue paint splashes on a white surface&#10;&#10;Description automatically generated with low confidence">
            <a:extLst>
              <a:ext uri="{FF2B5EF4-FFF2-40B4-BE49-F238E27FC236}">
                <a16:creationId xmlns:a16="http://schemas.microsoft.com/office/drawing/2014/main" id="{E6EB3280-3B94-1B10-7D70-E49FC0B111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5157"/>
            <a:ext cx="1550903" cy="371676"/>
          </a:xfrm>
          <a:prstGeom prst="rect">
            <a:avLst/>
          </a:prstGeom>
        </p:spPr>
      </p:pic>
      <p:pic>
        <p:nvPicPr>
          <p:cNvPr id="8" name="Picture 7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76282130-7EA8-8060-9864-817375770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97" y="133470"/>
            <a:ext cx="1111500" cy="58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203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165246" y="1700808"/>
            <a:ext cx="70009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66"/>
                </a:solidFill>
              </a:rPr>
              <a:t>THANKS FOR ATTENTION</a:t>
            </a:r>
          </a:p>
          <a:p>
            <a:pPr algn="ctr"/>
            <a:endParaRPr lang="en-US" sz="3200" b="1" dirty="0">
              <a:solidFill>
                <a:srgbClr val="003366"/>
              </a:solidFill>
            </a:endParaRPr>
          </a:p>
          <a:p>
            <a:pPr algn="ctr"/>
            <a:r>
              <a:rPr lang="en-US" sz="3200" b="1" dirty="0">
                <a:solidFill>
                  <a:srgbClr val="003366"/>
                </a:solidFill>
              </a:rPr>
              <a:t>Doubts, Clarifications ?</a:t>
            </a: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80C54F14-32C1-051B-A2B4-9BC618DBF60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4" y="0"/>
            <a:ext cx="392917" cy="764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blue paint splashes on a white surface&#10;&#10;Description automatically generated with low confidence">
            <a:extLst>
              <a:ext uri="{FF2B5EF4-FFF2-40B4-BE49-F238E27FC236}">
                <a16:creationId xmlns:a16="http://schemas.microsoft.com/office/drawing/2014/main" id="{E6EB3280-3B94-1B10-7D70-E49FC0B111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5157"/>
            <a:ext cx="1550903" cy="371676"/>
          </a:xfrm>
          <a:prstGeom prst="rect">
            <a:avLst/>
          </a:prstGeom>
        </p:spPr>
      </p:pic>
      <p:pic>
        <p:nvPicPr>
          <p:cNvPr id="8" name="Picture 7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76282130-7EA8-8060-9864-817375770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97" y="133470"/>
            <a:ext cx="1111500" cy="58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881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80C54F14-32C1-051B-A2B4-9BC618DBF60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4" y="0"/>
            <a:ext cx="392917" cy="764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blue paint splashes on a white surface&#10;&#10;Description automatically generated with low confidence">
            <a:extLst>
              <a:ext uri="{FF2B5EF4-FFF2-40B4-BE49-F238E27FC236}">
                <a16:creationId xmlns:a16="http://schemas.microsoft.com/office/drawing/2014/main" id="{E6EB3280-3B94-1B10-7D70-E49FC0B111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5157"/>
            <a:ext cx="1550903" cy="371676"/>
          </a:xfrm>
          <a:prstGeom prst="rect">
            <a:avLst/>
          </a:prstGeom>
        </p:spPr>
      </p:pic>
      <p:pic>
        <p:nvPicPr>
          <p:cNvPr id="8" name="Picture 7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76282130-7EA8-8060-9864-817375770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97" y="133470"/>
            <a:ext cx="1111500" cy="580341"/>
          </a:xfrm>
          <a:prstGeom prst="rect">
            <a:avLst/>
          </a:prstGeom>
        </p:spPr>
      </p:pic>
      <p:sp>
        <p:nvSpPr>
          <p:cNvPr id="17" name="Rettangolo 6">
            <a:extLst>
              <a:ext uri="{FF2B5EF4-FFF2-40B4-BE49-F238E27FC236}">
                <a16:creationId xmlns:a16="http://schemas.microsoft.com/office/drawing/2014/main" id="{0F02122C-B8FB-604C-158A-8038EF35E951}"/>
              </a:ext>
            </a:extLst>
          </p:cNvPr>
          <p:cNvSpPr/>
          <p:nvPr/>
        </p:nvSpPr>
        <p:spPr>
          <a:xfrm>
            <a:off x="786807" y="710303"/>
            <a:ext cx="75954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Main Projects in the FRM Sector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1241BE43-9D16-B815-B08E-06E1C3CF452F}"/>
              </a:ext>
            </a:extLst>
          </p:cNvPr>
          <p:cNvGrpSpPr/>
          <p:nvPr/>
        </p:nvGrpSpPr>
        <p:grpSpPr>
          <a:xfrm>
            <a:off x="81947" y="1329450"/>
            <a:ext cx="5066118" cy="4691838"/>
            <a:chOff x="99814" y="1556458"/>
            <a:chExt cx="5395769" cy="510033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2DE8F3A-DF43-F1E5-8C7E-443424EBC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814" y="1556458"/>
              <a:ext cx="5395769" cy="5100330"/>
            </a:xfrm>
            <a:prstGeom prst="rect">
              <a:avLst/>
            </a:prstGeom>
          </p:spPr>
        </p:pic>
        <p:sp>
          <p:nvSpPr>
            <p:cNvPr id="3" name="Arrow: Right 2">
              <a:extLst>
                <a:ext uri="{FF2B5EF4-FFF2-40B4-BE49-F238E27FC236}">
                  <a16:creationId xmlns:a16="http://schemas.microsoft.com/office/drawing/2014/main" id="{1879F88B-BD3B-9A6C-7029-F69A159032B2}"/>
                </a:ext>
              </a:extLst>
            </p:cNvPr>
            <p:cNvSpPr/>
            <p:nvPr/>
          </p:nvSpPr>
          <p:spPr>
            <a:xfrm>
              <a:off x="1349508" y="1884930"/>
              <a:ext cx="1584176" cy="360040"/>
            </a:xfrm>
            <a:prstGeom prst="rightArrow">
              <a:avLst>
                <a:gd name="adj1" fmla="val 57581"/>
                <a:gd name="adj2" fmla="val 50000"/>
              </a:avLst>
            </a:prstGeom>
            <a:solidFill>
              <a:srgbClr val="C0504D"/>
            </a:solidFill>
            <a:ln>
              <a:solidFill>
                <a:srgbClr val="C0504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/>
                <a:t>We are Here </a:t>
              </a:r>
              <a:endParaRPr lang="en-US" b="1" dirty="0"/>
            </a:p>
          </p:txBody>
        </p:sp>
      </p:grp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6545598-8D65-2C6A-26EE-FCC16D1C84B4}"/>
              </a:ext>
            </a:extLst>
          </p:cNvPr>
          <p:cNvSpPr txBox="1"/>
          <p:nvPr/>
        </p:nvSpPr>
        <p:spPr>
          <a:xfrm>
            <a:off x="5364089" y="2204864"/>
            <a:ext cx="3779912" cy="3924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Cornerstone Projects of the Transboundary Drin FRM Dialogue</a:t>
            </a:r>
          </a:p>
          <a:p>
            <a:pPr algn="ctr"/>
            <a:endParaRPr lang="en-US" sz="1600" b="1" dirty="0"/>
          </a:p>
          <a:p>
            <a:pPr marL="342900" indent="-342900">
              <a:spcAft>
                <a:spcPts val="1000"/>
              </a:spcAft>
              <a:buFont typeface="+mj-lt"/>
              <a:buAutoNum type="arabicPeriod"/>
            </a:pPr>
            <a:r>
              <a:rPr lang="en-US" sz="1600" dirty="0"/>
              <a:t>AF Drin FRM Project (GWP – Med, UNDP, (2018 - 2024)</a:t>
            </a:r>
          </a:p>
          <a:p>
            <a:pPr marL="342900" indent="-342900">
              <a:spcAft>
                <a:spcPts val="1000"/>
              </a:spcAft>
              <a:buFont typeface="+mj-lt"/>
              <a:buAutoNum type="arabicPeriod"/>
            </a:pPr>
            <a:r>
              <a:rPr lang="en-US" sz="1600" dirty="0"/>
              <a:t>EU IPA - Instrument for Pre-accession Assistance to EU candidates (AL, MNE, Disaster Risk Assessment &amp; Mapping)</a:t>
            </a:r>
          </a:p>
          <a:p>
            <a:pPr marL="342900" indent="-342900">
              <a:spcAft>
                <a:spcPts val="1000"/>
              </a:spcAft>
              <a:buFont typeface="+mj-lt"/>
              <a:buAutoNum type="arabicPeriod"/>
            </a:pPr>
            <a:r>
              <a:rPr lang="en-US" sz="1600" dirty="0"/>
              <a:t>GEF Drin Project (GWP – Med, UNDP, UNECE (2011 - 2018)</a:t>
            </a:r>
          </a:p>
          <a:p>
            <a:pPr marL="342900" indent="-342900">
              <a:spcAft>
                <a:spcPts val="1000"/>
              </a:spcAft>
              <a:buFont typeface="+mj-lt"/>
              <a:buAutoNum type="arabicPeriod"/>
            </a:pPr>
            <a:r>
              <a:rPr lang="en-US" sz="1600" dirty="0"/>
              <a:t>GIZ - Climate Change Adaptation through Transboundary Flood Risk Management in the Western Balkans (2006 – 2021)</a:t>
            </a:r>
          </a:p>
        </p:txBody>
      </p:sp>
    </p:spTree>
    <p:extLst>
      <p:ext uri="{BB962C8B-B14F-4D97-AF65-F5344CB8AC3E}">
        <p14:creationId xmlns:p14="http://schemas.microsoft.com/office/powerpoint/2010/main" val="125797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259632" y="2492896"/>
            <a:ext cx="70009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66"/>
                </a:solidFill>
              </a:rPr>
              <a:t>Transboundary Areas of Mutual Concern </a:t>
            </a:r>
          </a:p>
          <a:p>
            <a:pPr algn="ctr"/>
            <a:r>
              <a:rPr lang="en-US" sz="3200" b="1" dirty="0">
                <a:solidFill>
                  <a:srgbClr val="003366"/>
                </a:solidFill>
              </a:rPr>
              <a:t>(Priority 1 – APSFR)</a:t>
            </a: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80C54F14-32C1-051B-A2B4-9BC618DBF60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4" y="0"/>
            <a:ext cx="392917" cy="764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blue paint splashes on a white surface&#10;&#10;Description automatically generated with low confidence">
            <a:extLst>
              <a:ext uri="{FF2B5EF4-FFF2-40B4-BE49-F238E27FC236}">
                <a16:creationId xmlns:a16="http://schemas.microsoft.com/office/drawing/2014/main" id="{E6EB3280-3B94-1B10-7D70-E49FC0B111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5157"/>
            <a:ext cx="1550903" cy="371676"/>
          </a:xfrm>
          <a:prstGeom prst="rect">
            <a:avLst/>
          </a:prstGeom>
        </p:spPr>
      </p:pic>
      <p:pic>
        <p:nvPicPr>
          <p:cNvPr id="8" name="Picture 7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76282130-7EA8-8060-9864-817375770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97" y="133470"/>
            <a:ext cx="1111500" cy="58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608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296272" y="668188"/>
            <a:ext cx="89276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66"/>
                </a:solidFill>
              </a:rPr>
              <a:t>Selection of the AMC - Areas of Mutual Concern</a:t>
            </a: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80C54F14-32C1-051B-A2B4-9BC618DBF60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4" y="0"/>
            <a:ext cx="392917" cy="764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blue paint splashes on a white surface&#10;&#10;Description automatically generated with low confidence">
            <a:extLst>
              <a:ext uri="{FF2B5EF4-FFF2-40B4-BE49-F238E27FC236}">
                <a16:creationId xmlns:a16="http://schemas.microsoft.com/office/drawing/2014/main" id="{E6EB3280-3B94-1B10-7D70-E49FC0B111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5157"/>
            <a:ext cx="1550903" cy="371676"/>
          </a:xfrm>
          <a:prstGeom prst="rect">
            <a:avLst/>
          </a:prstGeom>
        </p:spPr>
      </p:pic>
      <p:pic>
        <p:nvPicPr>
          <p:cNvPr id="8" name="Picture 7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76282130-7EA8-8060-9864-817375770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97" y="133470"/>
            <a:ext cx="1111500" cy="580341"/>
          </a:xfrm>
          <a:prstGeom prst="rect">
            <a:avLst/>
          </a:prstGeom>
        </p:spPr>
      </p:pic>
      <p:pic>
        <p:nvPicPr>
          <p:cNvPr id="73" name="Picture 72"/>
          <p:cNvPicPr/>
          <p:nvPr/>
        </p:nvPicPr>
        <p:blipFill>
          <a:blip r:embed="rId6"/>
          <a:stretch>
            <a:fillRect/>
          </a:stretch>
        </p:blipFill>
        <p:spPr>
          <a:xfrm>
            <a:off x="6694" y="1543454"/>
            <a:ext cx="5218247" cy="35417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CC16DD-3C9C-070F-9A29-EB0DDA1C32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4074" y="1773778"/>
            <a:ext cx="3905041" cy="22734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307D35-77FF-1C0C-B65A-E3B9C402401D}"/>
              </a:ext>
            </a:extLst>
          </p:cNvPr>
          <p:cNvSpPr txBox="1"/>
          <p:nvPr/>
        </p:nvSpPr>
        <p:spPr>
          <a:xfrm>
            <a:off x="1763688" y="5148897"/>
            <a:ext cx="52182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3366"/>
                </a:solidFill>
              </a:rPr>
              <a:t>Multi-Criteria Analysis for Selection of the AMC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CAFC60-CF3D-4548-19A4-C3087838BE2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17718"/>
          <a:stretch/>
        </p:blipFill>
        <p:spPr>
          <a:xfrm>
            <a:off x="296272" y="5531751"/>
            <a:ext cx="7672126" cy="12816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345D4BF-C9B4-704D-304E-60F1500AB3C4}"/>
              </a:ext>
            </a:extLst>
          </p:cNvPr>
          <p:cNvSpPr txBox="1"/>
          <p:nvPr/>
        </p:nvSpPr>
        <p:spPr>
          <a:xfrm>
            <a:off x="5284074" y="4244835"/>
            <a:ext cx="37654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The FRM Action Plan will focus </a:t>
            </a:r>
            <a:r>
              <a:rPr lang="en-US" b="1" u="sng" dirty="0">
                <a:solidFill>
                  <a:srgbClr val="FF0000"/>
                </a:solidFill>
              </a:rPr>
              <a:t>only</a:t>
            </a:r>
            <a:r>
              <a:rPr lang="en-US" b="1" dirty="0">
                <a:solidFill>
                  <a:srgbClr val="FF0000"/>
                </a:solidFill>
              </a:rPr>
              <a:t>  on the selected AMC (11)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739038-940F-4417-F97E-8ACC7A7EDC74}"/>
              </a:ext>
            </a:extLst>
          </p:cNvPr>
          <p:cNvSpPr txBox="1"/>
          <p:nvPr/>
        </p:nvSpPr>
        <p:spPr>
          <a:xfrm>
            <a:off x="1259632" y="1121000"/>
            <a:ext cx="72532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3366"/>
                </a:solidFill>
              </a:rPr>
              <a:t>Based on the GIZ’s PFRA </a:t>
            </a:r>
            <a:r>
              <a:rPr lang="en-US" sz="1800" dirty="0">
                <a:solidFill>
                  <a:srgbClr val="003366"/>
                </a:solidFill>
              </a:rPr>
              <a:t>(The only FRM study at the Transboundary level)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466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492731" y="639878"/>
            <a:ext cx="76769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66"/>
                </a:solidFill>
              </a:rPr>
              <a:t>Transboundary FRM Action Plan </a:t>
            </a: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80C54F14-32C1-051B-A2B4-9BC618DBF60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4" y="0"/>
            <a:ext cx="392917" cy="764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blue paint splashes on a white surface&#10;&#10;Description automatically generated with low confidence">
            <a:extLst>
              <a:ext uri="{FF2B5EF4-FFF2-40B4-BE49-F238E27FC236}">
                <a16:creationId xmlns:a16="http://schemas.microsoft.com/office/drawing/2014/main" id="{E6EB3280-3B94-1B10-7D70-E49FC0B111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5157"/>
            <a:ext cx="1550903" cy="371676"/>
          </a:xfrm>
          <a:prstGeom prst="rect">
            <a:avLst/>
          </a:prstGeom>
        </p:spPr>
      </p:pic>
      <p:pic>
        <p:nvPicPr>
          <p:cNvPr id="8" name="Picture 7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76282130-7EA8-8060-9864-817375770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97" y="133470"/>
            <a:ext cx="1111500" cy="5803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307D35-77FF-1C0C-B65A-E3B9C402401D}"/>
              </a:ext>
            </a:extLst>
          </p:cNvPr>
          <p:cNvSpPr txBox="1"/>
          <p:nvPr/>
        </p:nvSpPr>
        <p:spPr>
          <a:xfrm>
            <a:off x="99814" y="2708920"/>
            <a:ext cx="8980083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Selected Criteria: </a:t>
            </a:r>
            <a:r>
              <a:rPr lang="en-US" b="1" dirty="0">
                <a:solidFill>
                  <a:srgbClr val="FF0000"/>
                </a:solidFill>
              </a:rPr>
              <a:t>H</a:t>
            </a:r>
            <a:r>
              <a:rPr lang="en-US" sz="1800" b="1" dirty="0">
                <a:solidFill>
                  <a:srgbClr val="FF0000"/>
                </a:solidFill>
              </a:rPr>
              <a:t>omogeneous Flooding Macro-Areas</a:t>
            </a:r>
          </a:p>
          <a:p>
            <a:pPr algn="ctr">
              <a:spcAft>
                <a:spcPts val="1200"/>
              </a:spcAft>
            </a:pPr>
            <a:r>
              <a:rPr lang="en-US" sz="1800" dirty="0">
                <a:solidFill>
                  <a:srgbClr val="003366"/>
                </a:solidFill>
              </a:rPr>
              <a:t>(Guidance for Reporting of the </a:t>
            </a:r>
            <a:r>
              <a:rPr lang="en-US" dirty="0">
                <a:solidFill>
                  <a:srgbClr val="003366"/>
                </a:solidFill>
              </a:rPr>
              <a:t>EU FD</a:t>
            </a:r>
            <a:r>
              <a:rPr lang="en-US" sz="1800" dirty="0">
                <a:solidFill>
                  <a:srgbClr val="003366"/>
                </a:solidFill>
              </a:rPr>
              <a:t>, Classification of Floods according to own characteristics)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3366"/>
                </a:solidFill>
              </a:rPr>
              <a:t>Mechanism of Flooding </a:t>
            </a:r>
            <a:r>
              <a:rPr lang="en-US" sz="1800" dirty="0">
                <a:solidFill>
                  <a:srgbClr val="003366"/>
                </a:solidFill>
              </a:rPr>
              <a:t>(how and why floods happen)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3366"/>
                </a:solidFill>
              </a:rPr>
              <a:t>Type / Characteristics of Flooding </a:t>
            </a:r>
            <a:r>
              <a:rPr lang="en-US" sz="1800" dirty="0">
                <a:solidFill>
                  <a:srgbClr val="003366"/>
                </a:solidFill>
              </a:rPr>
              <a:t>(hydrological regime, spatial &amp; temporal dynamics)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3366"/>
                </a:solidFill>
              </a:rPr>
              <a:t>S</a:t>
            </a:r>
            <a:r>
              <a:rPr lang="en-US" sz="1800" b="1" dirty="0">
                <a:solidFill>
                  <a:srgbClr val="003366"/>
                </a:solidFill>
              </a:rPr>
              <a:t>ource of Flooding </a:t>
            </a:r>
            <a:r>
              <a:rPr lang="en-US" sz="1800" dirty="0">
                <a:solidFill>
                  <a:srgbClr val="003366"/>
                </a:solidFill>
              </a:rPr>
              <a:t>(main origin of the flood water volumes) </a:t>
            </a:r>
          </a:p>
          <a:p>
            <a:r>
              <a:rPr lang="en-US" sz="1800" b="1" dirty="0">
                <a:solidFill>
                  <a:srgbClr val="003366"/>
                </a:solidFill>
              </a:rPr>
              <a:t> 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45D4BF-C9B4-704D-304E-60F1500AB3C4}"/>
              </a:ext>
            </a:extLst>
          </p:cNvPr>
          <p:cNvSpPr txBox="1"/>
          <p:nvPr/>
        </p:nvSpPr>
        <p:spPr>
          <a:xfrm>
            <a:off x="35496" y="1224653"/>
            <a:ext cx="9044401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dirty="0">
                <a:solidFill>
                  <a:srgbClr val="FF0000"/>
                </a:solidFill>
              </a:rPr>
              <a:t>Preliminary Analysis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3366"/>
                </a:solidFill>
              </a:rPr>
              <a:t>What Extension for FRM Action Plans </a:t>
            </a:r>
            <a:r>
              <a:rPr lang="en-US" sz="1800" dirty="0">
                <a:solidFill>
                  <a:srgbClr val="003366"/>
                </a:solidFill>
              </a:rPr>
              <a:t>(sub-basin level / admin border, what </a:t>
            </a:r>
            <a:r>
              <a:rPr lang="en-US" dirty="0">
                <a:solidFill>
                  <a:srgbClr val="003366"/>
                </a:solidFill>
              </a:rPr>
              <a:t>analysis unit</a:t>
            </a:r>
            <a:r>
              <a:rPr lang="en-US" sz="1800" dirty="0">
                <a:solidFill>
                  <a:srgbClr val="003366"/>
                </a:solidFill>
              </a:rPr>
              <a:t>) 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3366"/>
                </a:solidFill>
              </a:rPr>
              <a:t>Number of FRM Action Plans </a:t>
            </a:r>
            <a:r>
              <a:rPr lang="en-US" dirty="0">
                <a:solidFill>
                  <a:srgbClr val="003366"/>
                </a:solidFill>
              </a:rPr>
              <a:t>(One by single AMC – APSFRs, only one) ?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3366"/>
                </a:solidFill>
              </a:rPr>
              <a:t>What Spatial Scale  </a:t>
            </a:r>
            <a:r>
              <a:rPr lang="en-US" dirty="0">
                <a:solidFill>
                  <a:srgbClr val="003366"/>
                </a:solidFill>
              </a:rPr>
              <a:t>(local scale, national scale, transboundary scale) 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B433BF7-E704-4252-70AD-39F939605CF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7442"/>
          <a:stretch/>
        </p:blipFill>
        <p:spPr>
          <a:xfrm>
            <a:off x="5008157" y="4537843"/>
            <a:ext cx="4100347" cy="22693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1553AB-7AF2-59EE-95FB-00AB58B4286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8183"/>
          <a:stretch/>
        </p:blipFill>
        <p:spPr>
          <a:xfrm>
            <a:off x="35496" y="4537843"/>
            <a:ext cx="4687126" cy="227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925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492731" y="639878"/>
            <a:ext cx="76769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66"/>
                </a:solidFill>
              </a:rPr>
              <a:t>Homogenous Flooding Macro-areas</a:t>
            </a: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80C54F14-32C1-051B-A2B4-9BC618DBF60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4" y="0"/>
            <a:ext cx="392917" cy="764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blue paint splashes on a white surface&#10;&#10;Description automatically generated with low confidence">
            <a:extLst>
              <a:ext uri="{FF2B5EF4-FFF2-40B4-BE49-F238E27FC236}">
                <a16:creationId xmlns:a16="http://schemas.microsoft.com/office/drawing/2014/main" id="{E6EB3280-3B94-1B10-7D70-E49FC0B111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5157"/>
            <a:ext cx="1550903" cy="371676"/>
          </a:xfrm>
          <a:prstGeom prst="rect">
            <a:avLst/>
          </a:prstGeom>
        </p:spPr>
      </p:pic>
      <p:pic>
        <p:nvPicPr>
          <p:cNvPr id="8" name="Picture 7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76282130-7EA8-8060-9864-817375770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97" y="133470"/>
            <a:ext cx="1111500" cy="5803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345D4BF-C9B4-704D-304E-60F1500AB3C4}"/>
              </a:ext>
            </a:extLst>
          </p:cNvPr>
          <p:cNvSpPr txBox="1"/>
          <p:nvPr/>
        </p:nvSpPr>
        <p:spPr>
          <a:xfrm>
            <a:off x="4499992" y="3429000"/>
            <a:ext cx="4579905" cy="3370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1" dirty="0">
                <a:solidFill>
                  <a:srgbClr val="003366"/>
                </a:solidFill>
              </a:rPr>
              <a:t>Advantages of the HFM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3366"/>
                </a:solidFill>
              </a:rPr>
              <a:t>Harmonization</a:t>
            </a:r>
            <a:r>
              <a:rPr lang="en-US" sz="1600" dirty="0">
                <a:solidFill>
                  <a:srgbClr val="003366"/>
                </a:solidFill>
              </a:rPr>
              <a:t>: most FRM measures can be considered </a:t>
            </a:r>
            <a:r>
              <a:rPr lang="en-US" sz="1600" u="sng" dirty="0">
                <a:solidFill>
                  <a:srgbClr val="003366"/>
                </a:solidFill>
              </a:rPr>
              <a:t>common or similar </a:t>
            </a:r>
            <a:r>
              <a:rPr lang="en-US" sz="1600" dirty="0">
                <a:solidFill>
                  <a:srgbClr val="003366"/>
                </a:solidFill>
              </a:rPr>
              <a:t>(same Category)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3366"/>
                </a:solidFill>
              </a:rPr>
              <a:t>Coordination</a:t>
            </a:r>
            <a:r>
              <a:rPr lang="en-US" sz="1600" dirty="0">
                <a:solidFill>
                  <a:srgbClr val="003366"/>
                </a:solidFill>
              </a:rPr>
              <a:t>: </a:t>
            </a:r>
            <a:r>
              <a:rPr lang="en-US" sz="1600" u="sng" dirty="0">
                <a:solidFill>
                  <a:srgbClr val="003366"/>
                </a:solidFill>
              </a:rPr>
              <a:t>Common implementation </a:t>
            </a:r>
            <a:r>
              <a:rPr lang="en-US" sz="1600" dirty="0">
                <a:solidFill>
                  <a:srgbClr val="003366"/>
                </a:solidFill>
              </a:rPr>
              <a:t>of FRM measures by the riparian countries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3366"/>
                </a:solidFill>
              </a:rPr>
              <a:t>Prioritization</a:t>
            </a:r>
            <a:r>
              <a:rPr lang="en-US" sz="1600" dirty="0">
                <a:solidFill>
                  <a:srgbClr val="003366"/>
                </a:solidFill>
              </a:rPr>
              <a:t>: Facilitate </a:t>
            </a:r>
            <a:r>
              <a:rPr lang="en-US" sz="1600" u="sng" dirty="0">
                <a:solidFill>
                  <a:srgbClr val="003366"/>
                </a:solidFill>
              </a:rPr>
              <a:t>flood governance </a:t>
            </a:r>
            <a:r>
              <a:rPr lang="en-US" sz="1600" dirty="0">
                <a:solidFill>
                  <a:srgbClr val="003366"/>
                </a:solidFill>
              </a:rPr>
              <a:t>and  identification of the </a:t>
            </a:r>
            <a:r>
              <a:rPr lang="en-US" sz="1600" u="sng" dirty="0">
                <a:solidFill>
                  <a:srgbClr val="003366"/>
                </a:solidFill>
              </a:rPr>
              <a:t>High Priority FRM interventions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3366"/>
                </a:solidFill>
              </a:rPr>
              <a:t>Floods Control Factors</a:t>
            </a:r>
            <a:r>
              <a:rPr lang="en-US" sz="1600" dirty="0">
                <a:solidFill>
                  <a:srgbClr val="003366"/>
                </a:solidFill>
              </a:rPr>
              <a:t>: Natural &amp; anthropic </a:t>
            </a:r>
            <a:r>
              <a:rPr lang="en-US" sz="1600" u="sng" dirty="0">
                <a:solidFill>
                  <a:srgbClr val="003366"/>
                </a:solidFill>
              </a:rPr>
              <a:t>factors that regulate the dynamics </a:t>
            </a:r>
            <a:r>
              <a:rPr lang="en-US" sz="1600" dirty="0">
                <a:solidFill>
                  <a:srgbClr val="003366"/>
                </a:solidFill>
              </a:rPr>
              <a:t>of the floods, and must be carefully considered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8A8BBE-748A-A759-4AE3-B238507025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96" y="1307698"/>
            <a:ext cx="4352710" cy="54452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165C0D-7F54-317A-A76F-134A8AB9162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6866" b="14341"/>
          <a:stretch/>
        </p:blipFill>
        <p:spPr>
          <a:xfrm>
            <a:off x="4499992" y="1393572"/>
            <a:ext cx="4680520" cy="196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875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492731" y="639878"/>
            <a:ext cx="76769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66"/>
                </a:solidFill>
              </a:rPr>
              <a:t>Lower Drin Macro-area</a:t>
            </a: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80C54F14-32C1-051B-A2B4-9BC618DBF60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4" y="0"/>
            <a:ext cx="392917" cy="764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blue paint splashes on a white surface&#10;&#10;Description automatically generated with low confidence">
            <a:extLst>
              <a:ext uri="{FF2B5EF4-FFF2-40B4-BE49-F238E27FC236}">
                <a16:creationId xmlns:a16="http://schemas.microsoft.com/office/drawing/2014/main" id="{E6EB3280-3B94-1B10-7D70-E49FC0B111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5157"/>
            <a:ext cx="1550903" cy="371676"/>
          </a:xfrm>
          <a:prstGeom prst="rect">
            <a:avLst/>
          </a:prstGeom>
        </p:spPr>
      </p:pic>
      <p:pic>
        <p:nvPicPr>
          <p:cNvPr id="8" name="Picture 7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76282130-7EA8-8060-9864-817375770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97" y="133470"/>
            <a:ext cx="1111500" cy="5803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BC684C-C027-3EB5-70A6-7FA54FE093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53"/>
          <a:stretch/>
        </p:blipFill>
        <p:spPr bwMode="auto">
          <a:xfrm>
            <a:off x="0" y="1374477"/>
            <a:ext cx="4132178" cy="4430787"/>
          </a:xfrm>
          <a:prstGeom prst="rect">
            <a:avLst/>
          </a:prstGeom>
          <a:noFill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F4BA85-1731-4728-E54C-7992B9A5186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5908"/>
          <a:stretch/>
        </p:blipFill>
        <p:spPr>
          <a:xfrm>
            <a:off x="4255093" y="2594229"/>
            <a:ext cx="4888907" cy="31683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A62F9E-74CB-8667-FE71-9E35CC4BEB55}"/>
              </a:ext>
            </a:extLst>
          </p:cNvPr>
          <p:cNvSpPr txBox="1"/>
          <p:nvPr/>
        </p:nvSpPr>
        <p:spPr>
          <a:xfrm>
            <a:off x="4132178" y="1643011"/>
            <a:ext cx="49291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3366"/>
                </a:solidFill>
              </a:rPr>
              <a:t>Flooding Regime</a:t>
            </a:r>
          </a:p>
          <a:p>
            <a:pPr algn="ctr"/>
            <a:r>
              <a:rPr lang="en-US" b="1" dirty="0">
                <a:solidFill>
                  <a:srgbClr val="003366"/>
                </a:solidFill>
              </a:rPr>
              <a:t> </a:t>
            </a:r>
            <a:r>
              <a:rPr lang="en-US" sz="1800" b="1" dirty="0">
                <a:solidFill>
                  <a:srgbClr val="003366"/>
                </a:solidFill>
              </a:rPr>
              <a:t>Key elements of the </a:t>
            </a:r>
            <a:r>
              <a:rPr lang="en-US" b="1" dirty="0">
                <a:solidFill>
                  <a:srgbClr val="003366"/>
                </a:solidFill>
              </a:rPr>
              <a:t>AMC (Priority 1 – APSFR)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25672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14344</TotalTime>
  <Words>1998</Words>
  <Application>Microsoft Office PowerPoint</Application>
  <PresentationFormat>On-screen Show (4:3)</PresentationFormat>
  <Paragraphs>236</Paragraphs>
  <Slides>38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Courier New</vt:lpstr>
      <vt:lpstr>Tema di Office</vt:lpstr>
      <vt:lpstr>Integrated Climate Change Adaptation (CCA) and Flood Risk management Strategy and Plan for the Drin River Basin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admin</dc:creator>
  <cp:lastModifiedBy>Luis Hernando Gomez</cp:lastModifiedBy>
  <cp:revision>974</cp:revision>
  <dcterms:created xsi:type="dcterms:W3CDTF">2021-05-14T17:16:41Z</dcterms:created>
  <dcterms:modified xsi:type="dcterms:W3CDTF">2024-09-26T09:08:30Z</dcterms:modified>
</cp:coreProperties>
</file>